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Lst>
  <p:notesMasterIdLst>
    <p:notesMasterId r:id="rId57"/>
  </p:notesMasterIdLst>
  <p:sldIdLst>
    <p:sldId id="256" r:id="rId6"/>
    <p:sldId id="556" r:id="rId7"/>
    <p:sldId id="606" r:id="rId8"/>
    <p:sldId id="607" r:id="rId9"/>
    <p:sldId id="608" r:id="rId10"/>
    <p:sldId id="660" r:id="rId11"/>
    <p:sldId id="661" r:id="rId12"/>
    <p:sldId id="662" r:id="rId13"/>
    <p:sldId id="663" r:id="rId14"/>
    <p:sldId id="609" r:id="rId15"/>
    <p:sldId id="610" r:id="rId16"/>
    <p:sldId id="611" r:id="rId17"/>
    <p:sldId id="612" r:id="rId18"/>
    <p:sldId id="613" r:id="rId19"/>
    <p:sldId id="614" r:id="rId20"/>
    <p:sldId id="645" r:id="rId21"/>
    <p:sldId id="646" r:id="rId22"/>
    <p:sldId id="649" r:id="rId23"/>
    <p:sldId id="647" r:id="rId24"/>
    <p:sldId id="650" r:id="rId25"/>
    <p:sldId id="648" r:id="rId26"/>
    <p:sldId id="619" r:id="rId27"/>
    <p:sldId id="620" r:id="rId28"/>
    <p:sldId id="622" r:id="rId29"/>
    <p:sldId id="623" r:id="rId30"/>
    <p:sldId id="624" r:id="rId31"/>
    <p:sldId id="625" r:id="rId32"/>
    <p:sldId id="626" r:id="rId33"/>
    <p:sldId id="651" r:id="rId34"/>
    <p:sldId id="628" r:id="rId35"/>
    <p:sldId id="629" r:id="rId36"/>
    <p:sldId id="630" r:id="rId37"/>
    <p:sldId id="652" r:id="rId38"/>
    <p:sldId id="631" r:id="rId39"/>
    <p:sldId id="632" r:id="rId40"/>
    <p:sldId id="633" r:id="rId41"/>
    <p:sldId id="634" r:id="rId42"/>
    <p:sldId id="635" r:id="rId43"/>
    <p:sldId id="636" r:id="rId44"/>
    <p:sldId id="637" r:id="rId45"/>
    <p:sldId id="638" r:id="rId46"/>
    <p:sldId id="639" r:id="rId47"/>
    <p:sldId id="653" r:id="rId48"/>
    <p:sldId id="655" r:id="rId49"/>
    <p:sldId id="657" r:id="rId50"/>
    <p:sldId id="659" r:id="rId51"/>
    <p:sldId id="658" r:id="rId52"/>
    <p:sldId id="604" r:id="rId53"/>
    <p:sldId id="605" r:id="rId54"/>
    <p:sldId id="495" r:id="rId55"/>
    <p:sldId id="454" r:id="rId56"/>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07"/>
            <p14:sldId id="608"/>
            <p14:sldId id="660"/>
            <p14:sldId id="661"/>
            <p14:sldId id="662"/>
            <p14:sldId id="663"/>
            <p14:sldId id="609"/>
            <p14:sldId id="610"/>
            <p14:sldId id="611"/>
            <p14:sldId id="612"/>
            <p14:sldId id="613"/>
            <p14:sldId id="614"/>
            <p14:sldId id="645"/>
            <p14:sldId id="646"/>
            <p14:sldId id="649"/>
            <p14:sldId id="647"/>
            <p14:sldId id="650"/>
            <p14:sldId id="648"/>
            <p14:sldId id="619"/>
            <p14:sldId id="620"/>
            <p14:sldId id="622"/>
            <p14:sldId id="623"/>
            <p14:sldId id="624"/>
            <p14:sldId id="625"/>
            <p14:sldId id="626"/>
            <p14:sldId id="651"/>
            <p14:sldId id="628"/>
            <p14:sldId id="629"/>
            <p14:sldId id="630"/>
            <p14:sldId id="652"/>
            <p14:sldId id="631"/>
            <p14:sldId id="632"/>
            <p14:sldId id="633"/>
            <p14:sldId id="634"/>
            <p14:sldId id="635"/>
            <p14:sldId id="636"/>
            <p14:sldId id="637"/>
            <p14:sldId id="638"/>
            <p14:sldId id="639"/>
            <p14:sldId id="653"/>
            <p14:sldId id="655"/>
            <p14:sldId id="657"/>
            <p14:sldId id="659"/>
            <p14:sldId id="658"/>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101" autoAdjust="0"/>
  </p:normalViewPr>
  <p:slideViewPr>
    <p:cSldViewPr snapToGrid="0">
      <p:cViewPr varScale="1">
        <p:scale>
          <a:sx n="78" d="100"/>
          <a:sy n="78" d="100"/>
        </p:scale>
        <p:origin x="1008" y="11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14</a:t>
            </a:fld>
            <a:endParaRPr lang="en-US" dirty="0"/>
          </a:p>
        </p:txBody>
      </p:sp>
    </p:spTree>
    <p:extLst>
      <p:ext uri="{BB962C8B-B14F-4D97-AF65-F5344CB8AC3E}">
        <p14:creationId xmlns:p14="http://schemas.microsoft.com/office/powerpoint/2010/main" val="1275683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VM extensions.</a:t>
            </a:r>
            <a:endParaRPr lang="en-US" baseline="0" dirty="0" smtClean="0"/>
          </a:p>
          <a:p>
            <a:endParaRPr lang="en-US" baseline="0" dirty="0" smtClean="0"/>
          </a:p>
          <a:p>
            <a:r>
              <a:rPr lang="en-US" b="1" baseline="0" dirty="0" smtClean="0"/>
              <a:t>Speaker Notes:</a:t>
            </a:r>
            <a:endParaRPr lang="en-US" b="1" dirty="0" smtClean="0"/>
          </a:p>
          <a:p>
            <a:pPr marL="228600" indent="-228600">
              <a:buFont typeface="Arial" panose="020B0604020202020204" pitchFamily="34" charset="0"/>
              <a:buChar char="•"/>
            </a:pPr>
            <a:r>
              <a:rPr lang="en-US" dirty="0" smtClean="0"/>
              <a:t>No matter how big the image gallery is, your projects may have specific needs that can’t be satisfied</a:t>
            </a:r>
            <a:r>
              <a:rPr lang="en-US" baseline="0" dirty="0" smtClean="0"/>
              <a:t> by standard images.</a:t>
            </a:r>
          </a:p>
          <a:p>
            <a:pPr marL="228600" indent="-228600">
              <a:buFont typeface="Arial" panose="020B0604020202020204" pitchFamily="34" charset="0"/>
              <a:buChar char="•"/>
            </a:pPr>
            <a:r>
              <a:rPr lang="en-US" baseline="0" dirty="0" smtClean="0"/>
              <a:t>Some components such as anti-virus, configuration management agents are required on most machines for compliance and management purposes.</a:t>
            </a:r>
          </a:p>
          <a:p>
            <a:pPr marL="228600" indent="-228600">
              <a:buFont typeface="Arial" panose="020B0604020202020204" pitchFamily="34" charset="0"/>
              <a:buChar char="•"/>
            </a:pPr>
            <a:r>
              <a:rPr lang="en-US" baseline="0" dirty="0" smtClean="0"/>
              <a:t>This allows use to innovate faster to meet with your project needs. And you have flexibility to pick and combine extensions for your goals.</a:t>
            </a:r>
          </a:p>
          <a:p>
            <a:pPr marL="228600" indent="-228600">
              <a:buFont typeface="Arial" panose="020B0604020202020204" pitchFamily="34" charset="0"/>
              <a:buChar char="•"/>
            </a:pPr>
            <a:r>
              <a:rPr lang="en-US" baseline="0" dirty="0" smtClean="0"/>
              <a:t>Point out some of existing extensions:</a:t>
            </a:r>
          </a:p>
          <a:p>
            <a:pPr marL="685800" lvl="1" indent="-228600">
              <a:buFont typeface="Arial" panose="020B0604020202020204" pitchFamily="34" charset="0"/>
              <a:buChar char="•"/>
            </a:pPr>
            <a:r>
              <a:rPr lang="en-US" baseline="0" dirty="0" smtClean="0"/>
              <a:t>Custom Script Extension, which allows you to download and execute PowerShell scripts.</a:t>
            </a:r>
          </a:p>
          <a:p>
            <a:pPr marL="685800" lvl="1" indent="-228600">
              <a:buFont typeface="Arial" panose="020B0604020202020204" pitchFamily="34" charset="0"/>
              <a:buChar char="•"/>
            </a:pPr>
            <a:r>
              <a:rPr lang="en-US" baseline="0" dirty="0" smtClean="0"/>
              <a:t>Chef Extension and Puppet Extension for automated management at scale.</a:t>
            </a:r>
          </a:p>
          <a:p>
            <a:pPr marL="685800" lvl="1" indent="-228600">
              <a:buFont typeface="Arial" panose="020B0604020202020204" pitchFamily="34" charset="0"/>
              <a:buChar char="•"/>
            </a:pPr>
            <a:r>
              <a:rPr lang="en-US" baseline="0" dirty="0" smtClean="0"/>
              <a:t>Symantec Endpoint Protection etc. for protection.</a:t>
            </a:r>
          </a:p>
          <a:p>
            <a:pPr marL="685800" lvl="1" indent="-228600">
              <a:buFont typeface="Arial" panose="020B0604020202020204" pitchFamily="34" charset="0"/>
              <a:buChar char="•"/>
            </a:pPr>
            <a:r>
              <a:rPr lang="en-US" baseline="0" dirty="0" err="1" smtClean="0"/>
              <a:t>Docker</a:t>
            </a:r>
            <a:r>
              <a:rPr lang="en-US" baseline="0" dirty="0" smtClean="0"/>
              <a:t> (Linux only).</a:t>
            </a:r>
          </a:p>
          <a:p>
            <a:pPr marL="685800" lvl="1" indent="-228600">
              <a:buFont typeface="Arial" panose="020B0604020202020204" pitchFamily="34" charset="0"/>
              <a:buChar char="•"/>
            </a:pPr>
            <a:r>
              <a:rPr lang="en-US" baseline="0" dirty="0" smtClean="0"/>
              <a:t>Visual Studio Remote Debugger.</a:t>
            </a:r>
          </a:p>
          <a:p>
            <a:pPr marL="228600" indent="-228600">
              <a:buFont typeface="Arial" panose="020B0604020202020204" pitchFamily="34" charset="0"/>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961910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F58FA693-B166-436D-9B9C-02726D1BE385}"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24889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Speaker</a:t>
            </a:r>
            <a:r>
              <a:rPr lang="en-US" b="1" baseline="0" dirty="0" smtClean="0"/>
              <a:t> Note:</a:t>
            </a:r>
          </a:p>
          <a:p>
            <a:r>
              <a:rPr lang="en-US" b="0" dirty="0" smtClean="0"/>
              <a:t>Consider</a:t>
            </a:r>
            <a:r>
              <a:rPr lang="en-US" b="0" baseline="0" dirty="0" smtClean="0"/>
              <a:t> this demo if time permits:</a:t>
            </a:r>
            <a:endParaRPr lang="en-US" b="0" dirty="0" smtClean="0"/>
          </a:p>
          <a:p>
            <a:r>
              <a:rPr lang="en-US" dirty="0" smtClean="0"/>
              <a:t>https://microsoft-my.sharepoint.com/personal/mmcspirt_microsoft_com/Documents/Shared%20with%20Everyone/BCDR</a:t>
            </a:r>
          </a:p>
          <a:p>
            <a:r>
              <a:rPr lang="en-US" dirty="0" smtClean="0"/>
              <a:t>The</a:t>
            </a:r>
            <a:r>
              <a:rPr lang="en-US" baseline="0" dirty="0" smtClean="0"/>
              <a:t> specific demo is Azure Site Recovery – Between Sites.exe</a:t>
            </a:r>
          </a:p>
          <a:p>
            <a:endParaRPr lang="en-US" dirty="0"/>
          </a:p>
        </p:txBody>
      </p:sp>
      <p:sp>
        <p:nvSpPr>
          <p:cNvPr id="4" name="Slide Number Placeholder 3"/>
          <p:cNvSpPr>
            <a:spLocks noGrp="1"/>
          </p:cNvSpPr>
          <p:nvPr>
            <p:ph type="sldNum" sz="quarter" idx="10"/>
          </p:nvPr>
        </p:nvSpPr>
        <p:spPr/>
        <p:txBody>
          <a:bodyPr/>
          <a:lstStyle/>
          <a:p>
            <a:fld id="{0153BC3D-042C-4528-BB53-B4A539F77A11}" type="slidenum">
              <a:rPr lang="en-US" smtClean="0"/>
              <a:t>40</a:t>
            </a:fld>
            <a:endParaRPr lang="en-US"/>
          </a:p>
        </p:txBody>
      </p:sp>
    </p:spTree>
    <p:extLst>
      <p:ext uri="{BB962C8B-B14F-4D97-AF65-F5344CB8AC3E}">
        <p14:creationId xmlns:p14="http://schemas.microsoft.com/office/powerpoint/2010/main" val="16250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Azure Key Vault offers an easy, cost-effective way to safeguard keys and other secrets used by cloud apps and services. With Key Vault, customers can streamline key management and maintain control of keys used to access and encrypt their data. </a:t>
            </a:r>
            <a:endParaRPr lang="en-US" dirty="0"/>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864478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Enhance data protection and compliance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Encrypt keys and small secrets like passwords using keys stored in tightly controlled and monitored Hardware Security Modules (HSMs)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smtClean="0">
                <a:solidFill>
                  <a:srgbClr val="505050"/>
                </a:solidFill>
              </a:rPr>
              <a:t>Import or generate your keys in HSMs for added assurance.</a:t>
            </a:r>
            <a:r>
              <a:rPr lang="en-US" sz="1200" baseline="0" dirty="0" smtClean="0">
                <a:solidFill>
                  <a:srgbClr val="505050"/>
                </a:solidFill>
              </a:rPr>
              <a:t> Key Vault is designed so that </a:t>
            </a:r>
            <a:r>
              <a:rPr lang="en-US" sz="1200" dirty="0" smtClean="0">
                <a:solidFill>
                  <a:srgbClr val="505050"/>
                </a:solidFill>
              </a:rPr>
              <a:t>keys stay within the HSM boundary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solidFill>
                  <a:srgbClr val="505050"/>
                </a:solidFill>
              </a:rPr>
              <a:t>Comply with regulatory standards for secure key management, including the US Government FIPS 140-2 and Common Criteria EAL 4+</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Monitor and audit key use through Azure logging – pipe logs into HDInsight or your SIEM for additional analysis (coming soon)</a:t>
            </a:r>
            <a:endParaRPr lang="en-US" dirty="0" smtClean="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rgbClr val="505050"/>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gradFill>
                <a:gsLst>
                  <a:gs pos="2917">
                    <a:srgbClr val="505050"/>
                  </a:gs>
                  <a:gs pos="30000">
                    <a:srgbClr val="50505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97745441-626C-4E73-AD28-AF6ABED9ACED}" type="slidenum">
              <a:rPr lang="en-US" smtClean="0"/>
              <a:t>42</a:t>
            </a:fld>
            <a:endParaRPr lang="en-US"/>
          </a:p>
        </p:txBody>
      </p:sp>
    </p:spTree>
    <p:extLst>
      <p:ext uri="{BB962C8B-B14F-4D97-AF65-F5344CB8AC3E}">
        <p14:creationId xmlns:p14="http://schemas.microsoft.com/office/powerpoint/2010/main" val="2625775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40214699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838560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11/12/2015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application is made up by application code and infrastructure code.</a:t>
            </a:r>
          </a:p>
          <a:p>
            <a:endParaRPr lang="en-US" b="0" baseline="0" dirty="0" smtClean="0"/>
          </a:p>
          <a:p>
            <a:r>
              <a:rPr lang="en-US" b="1" baseline="0" dirty="0" smtClean="0"/>
              <a:t>Speaker Notes:</a:t>
            </a:r>
          </a:p>
          <a:p>
            <a:pPr marL="228600" indent="-228600">
              <a:buFont typeface="+mj-lt"/>
              <a:buAutoNum type="arabicPeriod"/>
            </a:pPr>
            <a:r>
              <a:rPr lang="en-US" dirty="0" smtClean="0"/>
              <a:t>Let’s start with something that you know inside-and-out: your application code. [click]</a:t>
            </a:r>
          </a:p>
          <a:p>
            <a:pPr marL="228600" indent="-228600">
              <a:buFont typeface="+mj-lt"/>
              <a:buAutoNum type="arabicPeriod"/>
            </a:pPr>
            <a:r>
              <a:rPr lang="en-US" dirty="0" smtClean="0"/>
              <a:t>Then,</a:t>
            </a:r>
            <a:r>
              <a:rPr lang="en-US" baseline="0" dirty="0" smtClean="0"/>
              <a:t> for whatever reason, you decide to deploy your application to Azure. [click]</a:t>
            </a:r>
          </a:p>
          <a:p>
            <a:pPr marL="228600" indent="-228600">
              <a:buFont typeface="+mj-lt"/>
              <a:buAutoNum type="arabicPeriod"/>
            </a:pPr>
            <a:r>
              <a:rPr lang="en-US" baseline="0" dirty="0" smtClean="0"/>
              <a:t>What you do is to allocate a bunch of related resources out of the humongous resource pool provided by Azure, deploy your application code to these resources, and you have a running service. [click]</a:t>
            </a:r>
          </a:p>
          <a:p>
            <a:pPr marL="228600" indent="-228600">
              <a:buFont typeface="+mj-lt"/>
              <a:buAutoNum type="arabicPeriod"/>
            </a:pPr>
            <a:r>
              <a:rPr lang="en-US" baseline="0" dirty="0" smtClean="0"/>
              <a:t>For </a:t>
            </a:r>
            <a:r>
              <a:rPr lang="en-US" baseline="0" dirty="0" err="1" smtClean="0"/>
              <a:t>DevOps</a:t>
            </a:r>
            <a:r>
              <a:rPr lang="en-US" baseline="0" dirty="0" smtClean="0"/>
              <a:t>’ perspective, you need a way to reliable capture and apply your requirements on resources, which can be referred as infrastructure code.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122490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600" indent="-228600">
              <a:buFont typeface="+mj-lt"/>
              <a:buAutoNum type="arabicPeriod"/>
            </a:pPr>
            <a:r>
              <a:rPr lang="en-US" dirty="0" smtClean="0"/>
              <a:t>[Continue</a:t>
            </a:r>
            <a:r>
              <a:rPr lang="en-US" baseline="0" dirty="0" smtClean="0"/>
              <a:t> with previous slide]</a:t>
            </a:r>
            <a:endParaRPr lang="en-US" dirty="0" smtClean="0"/>
          </a:p>
          <a:p>
            <a:pPr marL="228600" indent="-228600">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a:t>
            </a:r>
            <a:endParaRPr lang="en-US" dirty="0" smtClean="0"/>
          </a:p>
          <a:p>
            <a:pPr marL="228600" indent="-228600">
              <a:buFont typeface="+mj-lt"/>
              <a:buAutoNum type="arabicPeriod"/>
            </a:pPr>
            <a:r>
              <a:rPr lang="en-US" dirty="0" smtClean="0"/>
              <a:t>And you keep iterating and making improvements over time. [Click]</a:t>
            </a:r>
            <a:endParaRPr lang="en-US" baseline="0" dirty="0" smtClean="0"/>
          </a:p>
          <a:p>
            <a:pPr marL="228600" indent="-228600">
              <a:buFont typeface="+mj-lt"/>
              <a:buAutoNum type="arabicPeriod"/>
            </a:pPr>
            <a:r>
              <a:rPr lang="en-US" baseline="0" dirty="0" smtClean="0"/>
              <a:t>In terms of infrastructure code, you can use it to define desired states of required resources (</a:t>
            </a:r>
            <a:r>
              <a:rPr lang="en-US" b="1" baseline="0" dirty="0" smtClean="0"/>
              <a:t>Note: current Azure Resource </a:t>
            </a:r>
            <a:r>
              <a:rPr lang="en-US" altLang="zh-CN" b="1" baseline="0" dirty="0" smtClean="0"/>
              <a:t>Manager only support a small number of Resource Providers</a:t>
            </a:r>
            <a:r>
              <a:rPr lang="en-US" altLang="zh-CN" baseline="0" dirty="0" smtClean="0"/>
              <a:t>). [Click]</a:t>
            </a:r>
            <a:endParaRPr lang="en-US" baseline="0" dirty="0" smtClean="0"/>
          </a:p>
          <a:p>
            <a:pPr marL="228600" indent="-228600">
              <a:buFont typeface="+mj-lt"/>
              <a:buAutoNum type="arabicPeriod"/>
            </a:pPr>
            <a:r>
              <a:rPr lang="en-US" baseline="0" dirty="0" smtClean="0"/>
              <a:t>You can define hosting environments, such as websites, cloud services and VMs. [Click]</a:t>
            </a:r>
          </a:p>
          <a:p>
            <a:pPr marL="228600" indent="-228600">
              <a:buFont typeface="+mj-lt"/>
              <a:buAutoNum type="arabicPeriod"/>
            </a:pPr>
            <a:r>
              <a:rPr lang="en-US" baseline="0" dirty="0" smtClean="0"/>
              <a:t>Required services. [Click]</a:t>
            </a:r>
          </a:p>
          <a:p>
            <a:pPr marL="228600" indent="-228600">
              <a:buFont typeface="+mj-lt"/>
              <a:buAutoNum type="arabicPeriod"/>
            </a:pPr>
            <a:r>
              <a:rPr lang="en-US" baseline="0" dirty="0" smtClean="0"/>
              <a:t>In this session we’ll focus on infrastructural components including virtual machines and virtual networks.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a:t>
            </a:fld>
            <a:endParaRPr lang="en-US"/>
          </a:p>
        </p:txBody>
      </p:sp>
    </p:spTree>
    <p:extLst>
      <p:ext uri="{BB962C8B-B14F-4D97-AF65-F5344CB8AC3E}">
        <p14:creationId xmlns:p14="http://schemas.microsoft.com/office/powerpoint/2010/main" val="4226568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4" name="Header Placeholder 3"/>
          <p:cNvSpPr>
            <a:spLocks noGrp="1"/>
          </p:cNvSpPr>
          <p:nvPr>
            <p:ph type="hdr" sz="quarter"/>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229"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defTabSz="912813">
              <a:defRPr>
                <a:solidFill>
                  <a:schemeClr val="tx1"/>
                </a:solidFill>
                <a:latin typeface="Segoe UI" panose="020B0502040204020203" pitchFamily="34" charset="0"/>
                <a:ea typeface="MS PGothic" panose="020B0600070205080204" pitchFamily="34" charset="-128"/>
              </a:defRPr>
            </a:lvl1pPr>
            <a:lvl2pPr defTabSz="912813">
              <a:defRPr>
                <a:solidFill>
                  <a:schemeClr val="tx1"/>
                </a:solidFill>
                <a:latin typeface="Segoe UI" panose="020B0502040204020203" pitchFamily="34" charset="0"/>
                <a:ea typeface="MS PGothic" panose="020B0600070205080204" pitchFamily="34" charset="-128"/>
              </a:defRPr>
            </a:lvl2pPr>
            <a:lvl3pPr defTabSz="912813">
              <a:defRPr>
                <a:solidFill>
                  <a:schemeClr val="tx1"/>
                </a:solidFill>
                <a:latin typeface="Segoe UI" panose="020B0502040204020203" pitchFamily="34" charset="0"/>
                <a:ea typeface="MS PGothic" panose="020B0600070205080204" pitchFamily="34" charset="-128"/>
              </a:defRPr>
            </a:lvl3pPr>
            <a:lvl4pPr defTabSz="912813">
              <a:defRPr>
                <a:solidFill>
                  <a:schemeClr val="tx1"/>
                </a:solidFill>
                <a:latin typeface="Segoe UI" panose="020B0502040204020203" pitchFamily="34" charset="0"/>
                <a:ea typeface="MS PGothic" panose="020B0600070205080204" pitchFamily="34" charset="-128"/>
              </a:defRPr>
            </a:lvl4pPr>
            <a:lvl5pPr defTabSz="912813">
              <a:defRPr>
                <a:solidFill>
                  <a:schemeClr val="tx1"/>
                </a:solidFill>
                <a:latin typeface="Segoe UI" panose="020B0502040204020203" pitchFamily="34" charset="0"/>
                <a:ea typeface="MS PGothic" panose="020B0600070205080204" pitchFamily="34" charset="-128"/>
              </a:defRPr>
            </a:lvl5pPr>
            <a:lvl6pPr marL="23225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1281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571500" marR="0" lvl="0" indent="0" defTabSz="912813"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t>© 2014 Microsoft Corporation. All rights reserved. MICROSOFT MAKES NO WARRANTIES, EXPRESS, IMPLIED OR STATUTORY, AS TO THE INFORMATION IN THIS PRESENTATION.</a:t>
            </a:r>
          </a:p>
        </p:txBody>
      </p:sp>
      <p:sp>
        <p:nvSpPr>
          <p:cNvPr id="522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6AF961-C1C8-4E65-A6BF-0CAF19C9FB79}"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11/12/2015 2:25 PM</a:t>
            </a:fld>
            <a:endParaRPr kumimoji="0" lang="en-US" altLang="en-US" sz="1800" b="0" i="0" u="none" strike="noStrike" kern="0" cap="none" spc="0" normalizeH="0" baseline="0" noProof="0" smtClean="0">
              <a:ln>
                <a:noFill/>
              </a:ln>
              <a:solidFill>
                <a:sysClr val="windowText" lastClr="000000"/>
              </a:solidFill>
              <a:effectLst/>
              <a:uLnTx/>
              <a:uFillTx/>
            </a:endParaRPr>
          </a:p>
        </p:txBody>
      </p:sp>
      <p:sp>
        <p:nvSpPr>
          <p:cNvPr id="522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4CA50A4-54D1-4242-B879-2F1A5813DEDD}"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13383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dirty="0"/>
          </a:p>
        </p:txBody>
      </p:sp>
    </p:spTree>
    <p:extLst>
      <p:ext uri="{BB962C8B-B14F-4D97-AF65-F5344CB8AC3E}">
        <p14:creationId xmlns:p14="http://schemas.microsoft.com/office/powerpoint/2010/main" val="2178349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0.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 dark">
    <p:bg>
      <p:bgPr>
        <a:solidFill>
          <a:schemeClr val="bg2">
            <a:lumMod val="25000"/>
          </a:schemeClr>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9640111" y="6011694"/>
            <a:ext cx="2551889" cy="846306"/>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703449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2"/>
            <a:ext cx="1613876" cy="345766"/>
          </a:xfrm>
          <a:prstGeom prst="rect">
            <a:avLst/>
          </a:prstGeom>
        </p:spPr>
      </p:pic>
      <p:sp>
        <p:nvSpPr>
          <p:cNvPr id="2" name="TextBox 1"/>
          <p:cNvSpPr txBox="1"/>
          <p:nvPr userDrawn="1"/>
        </p:nvSpPr>
        <p:spPr>
          <a:xfrm>
            <a:off x="10263457" y="291068"/>
            <a:ext cx="1685319" cy="622056"/>
          </a:xfrm>
          <a:prstGeom prst="rect">
            <a:avLst/>
          </a:prstGeom>
          <a:noFill/>
        </p:spPr>
        <p:txBody>
          <a:bodyPr wrap="none" lIns="179259" tIns="143407" rIns="179259" bIns="143407" rtlCol="0">
            <a:spAutoFit/>
          </a:bodyPr>
          <a:lstStyle/>
          <a:p>
            <a:pPr defTabSz="914192" eaLnBrk="1" fontAlgn="auto" hangingPunct="1">
              <a:lnSpc>
                <a:spcPct val="90000"/>
              </a:lnSpc>
              <a:spcBef>
                <a:spcPts val="0"/>
              </a:spcBef>
              <a:spcAft>
                <a:spcPts val="588"/>
              </a:spcAft>
            </a:pPr>
            <a:r>
              <a:rPr lang="en-US" sz="2353" dirty="0" err="1" smtClean="0">
                <a:gradFill>
                  <a:gsLst>
                    <a:gs pos="2917">
                      <a:srgbClr val="FFFFFF"/>
                    </a:gs>
                    <a:gs pos="30000">
                      <a:srgbClr val="FFFFFF"/>
                    </a:gs>
                  </a:gsLst>
                  <a:lin ang="5400000" scaled="0"/>
                </a:gradFill>
                <a:latin typeface="Segoe UI"/>
                <a:ea typeface="+mn-ea"/>
              </a:rPr>
              <a:t>AzureCon</a:t>
            </a:r>
            <a:endParaRPr lang="en-US" sz="2353" dirty="0" smtClean="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1352604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54"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81" eaLnBrk="1" fontAlgn="auto" hangingPunct="1">
                <a:spcBef>
                  <a:spcPts val="0"/>
                </a:spcBef>
                <a:spcAft>
                  <a:spcPts val="0"/>
                </a:spcAft>
                <a:defRPr/>
              </a:pPr>
              <a:endParaRPr lang="en-US" sz="1765"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51"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7"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51"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7"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5"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5"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51"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51"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75">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51" eaLnBrk="1" hangingPunct="1">
                    <a:lnSpc>
                      <a:spcPct val="90000"/>
                    </a:lnSpc>
                    <a:spcBef>
                      <a:spcPts val="0"/>
                    </a:spcBef>
                    <a:spcAft>
                      <a:spcPts val="0"/>
                    </a:spcAft>
                    <a:defRPr/>
                  </a:pP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51" eaLnBrk="1" hangingPunct="1">
                    <a:lnSpc>
                      <a:spcPct val="90000"/>
                    </a:lnSpc>
                    <a:spcBef>
                      <a:spcPts val="0"/>
                    </a:spcBef>
                    <a:spcAft>
                      <a:spcPts val="0"/>
                    </a:spcAft>
                    <a:defRPr/>
                  </a:pP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27"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51"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1"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396923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61" indent="-280067">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227" indent="224054">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421795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61" indent="-280067">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227" indent="224054">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9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79340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6274973" cy="1943393"/>
          </a:xfrm>
        </p:spPr>
        <p:txBody>
          <a:bodyPr wrap="square">
            <a:spAutoFit/>
          </a:bodyPr>
          <a:lstStyle>
            <a:lvl1pPr marL="392094" indent="-392094">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61" indent="-280067">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608" indent="267620">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227" indent="224054">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81" indent="-224054">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8" tIns="34284" rIns="68568" bIns="34284"/>
          <a:lstStyle/>
          <a:p>
            <a:pPr defTabSz="914192"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105251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85904271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54" indent="0">
              <a:buNone/>
              <a:defRPr/>
            </a:lvl3pPr>
            <a:lvl4pPr marL="448107" indent="0">
              <a:buNone/>
              <a:defRPr/>
            </a:lvl4pPr>
            <a:lvl5pPr marL="672161"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6413102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450888465"/>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405"/>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9000448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0581738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40" y="1189178"/>
            <a:ext cx="11653523" cy="669927"/>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511235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090835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9596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621758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392094" indent="-392094">
              <a:spcBef>
                <a:spcPts val="1200"/>
              </a:spcBef>
              <a:buClr>
                <a:srgbClr val="89C402"/>
              </a:buClr>
              <a:buSzPct val="100000"/>
              <a:buFont typeface="Wingdings" panose="05000000000000000000" pitchFamily="2" charset="2"/>
              <a:buChar char="ü"/>
              <a:defRPr sz="3136"/>
            </a:lvl1pPr>
            <a:lvl2pPr marL="728174" indent="-336080">
              <a:buClr>
                <a:srgbClr val="89C402"/>
              </a:buClr>
              <a:buSzPct val="100000"/>
              <a:buFont typeface="Wingdings" panose="05000000000000000000" pitchFamily="2" charset="2"/>
              <a:buChar char="ü"/>
              <a:defRPr sz="2353"/>
            </a:lvl2pPr>
            <a:lvl3pPr marL="1008241" indent="-280067">
              <a:buClr>
                <a:srgbClr val="89C402"/>
              </a:buClr>
              <a:buSzPct val="100000"/>
              <a:buFont typeface="Wingdings" panose="05000000000000000000" pitchFamily="2" charset="2"/>
              <a:buChar char="ü"/>
              <a:tabLst/>
              <a:defRPr sz="1961"/>
            </a:lvl3pPr>
            <a:lvl4pPr marL="1232294" indent="-224054">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294" indent="-224054">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4" y="1189176"/>
            <a:ext cx="5378548" cy="2377940"/>
          </a:xfrm>
        </p:spPr>
        <p:txBody>
          <a:bodyPr wrap="square">
            <a:spAutoFit/>
          </a:bodyPr>
          <a:lstStyle>
            <a:lvl1pPr marL="392094" indent="-392094">
              <a:spcBef>
                <a:spcPts val="1200"/>
              </a:spcBef>
              <a:buClr>
                <a:srgbClr val="89C402"/>
              </a:buClr>
              <a:buSzPct val="100000"/>
              <a:buFont typeface="Wingdings" panose="05000000000000000000" pitchFamily="2" charset="2"/>
              <a:buChar char="ü"/>
              <a:defRPr sz="3136"/>
            </a:lvl1pPr>
            <a:lvl2pPr marL="728174" indent="-336080">
              <a:buClr>
                <a:srgbClr val="89C402"/>
              </a:buClr>
              <a:buSzPct val="100000"/>
              <a:buFont typeface="Wingdings" panose="05000000000000000000" pitchFamily="2" charset="2"/>
              <a:buChar char="ü"/>
              <a:defRPr sz="2353"/>
            </a:lvl2pPr>
            <a:lvl3pPr marL="1008241" indent="-280067">
              <a:buClr>
                <a:srgbClr val="89C402"/>
              </a:buClr>
              <a:buSzPct val="100000"/>
              <a:buFont typeface="Wingdings" panose="05000000000000000000" pitchFamily="2" charset="2"/>
              <a:buChar char="ü"/>
              <a:tabLst/>
              <a:defRPr sz="1961"/>
            </a:lvl3pPr>
            <a:lvl4pPr marL="1232294" indent="-224054">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294" indent="-224054">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447767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0353269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5" baseline="0"/>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7954915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5" baseline="0"/>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62347213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077980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2373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99491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7051787"/>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428545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34904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82471829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2280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1635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2407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6172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840244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5967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760309168"/>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4479998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26380164"/>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12987"/>
          </a:xfrm>
        </p:spPr>
        <p:txBody>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591158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8980198"/>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image" Target="../media/image10.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theme" Target="../theme/theme2.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752676614"/>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Lst>
  <p:transition>
    <p:fade/>
  </p:transition>
  <p:timing>
    <p:tnLst>
      <p:par>
        <p:cTn id="1" dur="indefinite" restart="never" nodeType="tmRoot"/>
      </p:par>
    </p:tnLst>
  </p:timing>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10.xml"/><Relationship Id="rId16" Type="http://schemas.openxmlformats.org/officeDocument/2006/relationships/image" Target="../media/image110.png"/><Relationship Id="rId1" Type="http://schemas.openxmlformats.org/officeDocument/2006/relationships/slideLayout" Target="../slideLayouts/slideLayout27.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5" Type="http://schemas.openxmlformats.org/officeDocument/2006/relationships/image" Target="../media/image109.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jp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5.emf"/></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28.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3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tags" Target="../tags/tag31.xml"/><Relationship Id="rId2" Type="http://schemas.openxmlformats.org/officeDocument/2006/relationships/tags" Target="../tags/tag21.xml"/><Relationship Id="rId16" Type="http://schemas.openxmlformats.org/officeDocument/2006/relationships/notesSlide" Target="../notesSlides/notesSlide22.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5" Type="http://schemas.openxmlformats.org/officeDocument/2006/relationships/tags" Target="../tags/tag24.xml"/><Relationship Id="rId15" Type="http://schemas.openxmlformats.org/officeDocument/2006/relationships/slideLayout" Target="../slideLayouts/slideLayout28.xml"/><Relationship Id="rId10" Type="http://schemas.openxmlformats.org/officeDocument/2006/relationships/tags" Target="../tags/tag29.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3.emf"/><Relationship Id="rId4" Type="http://schemas.openxmlformats.org/officeDocument/2006/relationships/image" Target="../media/image72.emf"/></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81.emf"/><Relationship Id="rId18" Type="http://schemas.openxmlformats.org/officeDocument/2006/relationships/image" Target="../media/image86.emf"/><Relationship Id="rId3" Type="http://schemas.openxmlformats.org/officeDocument/2006/relationships/image" Target="../media/image71.emf"/><Relationship Id="rId7" Type="http://schemas.openxmlformats.org/officeDocument/2006/relationships/image" Target="../media/image75.emf"/><Relationship Id="rId12" Type="http://schemas.openxmlformats.org/officeDocument/2006/relationships/image" Target="../media/image80.emf"/><Relationship Id="rId17" Type="http://schemas.openxmlformats.org/officeDocument/2006/relationships/image" Target="../media/image85.emf"/><Relationship Id="rId2" Type="http://schemas.openxmlformats.org/officeDocument/2006/relationships/notesSlide" Target="../notesSlides/notesSlide5.xml"/><Relationship Id="rId16" Type="http://schemas.openxmlformats.org/officeDocument/2006/relationships/image" Target="../media/image84.emf"/><Relationship Id="rId1" Type="http://schemas.openxmlformats.org/officeDocument/2006/relationships/slideLayout" Target="../slideLayouts/slideLayout6.xml"/><Relationship Id="rId6" Type="http://schemas.openxmlformats.org/officeDocument/2006/relationships/image" Target="../media/image74.emf"/><Relationship Id="rId11" Type="http://schemas.openxmlformats.org/officeDocument/2006/relationships/image" Target="../media/image79.emf"/><Relationship Id="rId5" Type="http://schemas.openxmlformats.org/officeDocument/2006/relationships/image" Target="../media/image73.emf"/><Relationship Id="rId15" Type="http://schemas.openxmlformats.org/officeDocument/2006/relationships/image" Target="../media/image83.emf"/><Relationship Id="rId10" Type="http://schemas.openxmlformats.org/officeDocument/2006/relationships/image" Target="../media/image78.emf"/><Relationship Id="rId4" Type="http://schemas.openxmlformats.org/officeDocument/2006/relationships/image" Target="../media/image72.emf"/><Relationship Id="rId9" Type="http://schemas.openxmlformats.org/officeDocument/2006/relationships/image" Target="../media/image77.emf"/><Relationship Id="rId14" Type="http://schemas.openxmlformats.org/officeDocument/2006/relationships/image" Target="../media/image82.emf"/></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66.emf"/></Relationships>
</file>

<file path=ppt/slides/_rels/slide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0.xml"/><Relationship Id="rId5" Type="http://schemas.openxmlformats.org/officeDocument/2006/relationships/image" Target="../media/image90.png"/><Relationship Id="rId4"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4.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a:t>
            </a:r>
            <a:r>
              <a:rPr lang="en-US" dirty="0" err="1" smtClean="0"/>
              <a:t>IaaS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890630" y="3665157"/>
            <a:ext cx="6410741" cy="2423127"/>
          </a:xfrm>
        </p:spPr>
        <p:txBody>
          <a:bodyPr/>
          <a:lstStyle/>
          <a:p>
            <a:pPr marL="571500" indent="-571500">
              <a:buClr>
                <a:srgbClr val="92D050"/>
              </a:buClr>
              <a:buFont typeface="Wingdings" panose="05000000000000000000" pitchFamily="2" charset="2"/>
              <a:buChar char="à"/>
            </a:pPr>
            <a:r>
              <a:rPr lang="en-US" sz="2800" dirty="0"/>
              <a:t>Launch Windows Server and Linux in minutes</a:t>
            </a:r>
          </a:p>
          <a:p>
            <a:pPr marL="571500" indent="-571500">
              <a:buClr>
                <a:srgbClr val="92D050"/>
              </a:buClr>
              <a:buFont typeface="Wingdings" panose="05000000000000000000" pitchFamily="2" charset="2"/>
              <a:buChar char="à"/>
            </a:pPr>
            <a:r>
              <a:rPr lang="en-US" sz="2800" dirty="0"/>
              <a:t>Scale from 1 to 1000s of VM Instances</a:t>
            </a:r>
          </a:p>
          <a:p>
            <a:pPr marL="571500" indent="-571500">
              <a:buClr>
                <a:srgbClr val="92D050"/>
              </a:buClr>
              <a:buFont typeface="Wingdings" panose="05000000000000000000" pitchFamily="2" charset="2"/>
              <a:buChar char="à"/>
            </a:pPr>
            <a:r>
              <a:rPr lang="en-US" sz="2800" dirty="0">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ym typeface="Wingdings" panose="05000000000000000000" pitchFamily="2" charset="2"/>
              </a:rPr>
              <a:t>Open and </a:t>
            </a:r>
            <a:r>
              <a:rPr lang="en-US" sz="2800" dirty="0" smtClean="0">
                <a:sym typeface="Wingdings" panose="05000000000000000000" pitchFamily="2" charset="2"/>
              </a:rPr>
              <a:t>extensible</a:t>
            </a:r>
            <a:endParaRPr lang="en-US" sz="3200" dirty="0"/>
          </a:p>
        </p:txBody>
      </p:sp>
      <p:sp>
        <p:nvSpPr>
          <p:cNvPr id="5" name="Title 4"/>
          <p:cNvSpPr>
            <a:spLocks noGrp="1"/>
          </p:cNvSpPr>
          <p:nvPr>
            <p:ph type="title"/>
          </p:nvPr>
        </p:nvSpPr>
        <p:spPr>
          <a:prstGeom prst="rect">
            <a:avLst/>
          </a:prstGeom>
        </p:spPr>
        <p:txBody>
          <a:bodyPr>
            <a:normAutofit fontScale="90000"/>
          </a:bodyPr>
          <a:lstStyle/>
          <a:p>
            <a:r>
              <a:rPr lang="en-US" sz="6600" dirty="0" smtClean="0">
                <a:solidFill>
                  <a:schemeClr val="bg2"/>
                </a:solidFill>
              </a:rPr>
              <a:t>Azure </a:t>
            </a:r>
            <a:r>
              <a:rPr lang="en-US" altLang="zh-CN" sz="6600" dirty="0" smtClean="0">
                <a:solidFill>
                  <a:schemeClr val="bg2"/>
                </a:solidFill>
              </a:rPr>
              <a:t>Virtual Machines</a:t>
            </a:r>
            <a:endParaRPr lang="en-US" sz="6600" dirty="0">
              <a:solidFill>
                <a:schemeClr val="bg2"/>
              </a:solidFill>
            </a:endParaRPr>
          </a:p>
        </p:txBody>
      </p:sp>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Virtual Machine Sizes</a:t>
            </a:r>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10317476"/>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dirty="0"/>
                        <a:t>A0 </a:t>
                      </a:r>
                    </a:p>
                  </a:txBody>
                  <a:tcPr anchor="ctr"/>
                </a:tc>
                <a:tc>
                  <a:txBody>
                    <a:bodyPr/>
                    <a:lstStyle/>
                    <a:p>
                      <a:r>
                        <a:rPr lang="en-US" sz="2800"/>
                        <a:t>1</a:t>
                      </a:r>
                    </a:p>
                  </a:txBody>
                  <a:tcPr anchor="ctr"/>
                </a:tc>
                <a:tc>
                  <a:txBody>
                    <a:bodyPr/>
                    <a:lstStyle/>
                    <a:p>
                      <a:r>
                        <a:rPr lang="en-US" sz="2800"/>
                        <a:t>0.75 GB</a:t>
                      </a:r>
                    </a:p>
                  </a:txBody>
                  <a:tcPr anchor="ctr"/>
                </a:tc>
                <a:tc>
                  <a:txBody>
                    <a:bodyPr/>
                    <a:lstStyle/>
                    <a:p>
                      <a:r>
                        <a:rPr lang="en-US" sz="2800" dirty="0"/>
                        <a:t>20 GB</a:t>
                      </a:r>
                    </a:p>
                  </a:txBody>
                  <a:tcPr anchor="ctr"/>
                </a:tc>
                <a:extLst>
                  <a:ext uri="{0D108BD9-81ED-4DB2-BD59-A6C34878D82A}">
                    <a16:rowId xmlns:a16="http://schemas.microsoft.com/office/drawing/2014/main" val="10001"/>
                  </a:ext>
                </a:extLst>
              </a:tr>
              <a:tr h="533400">
                <a:tc>
                  <a:txBody>
                    <a:bodyPr/>
                    <a:lstStyle/>
                    <a:p>
                      <a:r>
                        <a:rPr lang="en-US" sz="2800"/>
                        <a:t>A1 </a:t>
                      </a:r>
                    </a:p>
                  </a:txBody>
                  <a:tcPr anchor="ctr"/>
                </a:tc>
                <a:tc>
                  <a:txBody>
                    <a:bodyPr/>
                    <a:lstStyle/>
                    <a:p>
                      <a:r>
                        <a:rPr lang="en-US" sz="2800"/>
                        <a:t>1</a:t>
                      </a:r>
                    </a:p>
                  </a:txBody>
                  <a:tcPr anchor="ctr"/>
                </a:tc>
                <a:tc>
                  <a:txBody>
                    <a:bodyPr/>
                    <a:lstStyle/>
                    <a:p>
                      <a:r>
                        <a:rPr lang="en-US" sz="2800"/>
                        <a:t>1.75 GB</a:t>
                      </a:r>
                    </a:p>
                  </a:txBody>
                  <a:tcPr anchor="ctr"/>
                </a:tc>
                <a:tc>
                  <a:txBody>
                    <a:bodyPr/>
                    <a:lstStyle/>
                    <a:p>
                      <a:r>
                        <a:rPr lang="en-US" sz="2800" dirty="0"/>
                        <a:t>70 GB</a:t>
                      </a:r>
                    </a:p>
                  </a:txBody>
                  <a:tcPr anchor="ctr"/>
                </a:tc>
                <a:extLst>
                  <a:ext uri="{0D108BD9-81ED-4DB2-BD59-A6C34878D82A}">
                    <a16:rowId xmlns:a16="http://schemas.microsoft.com/office/drawing/2014/main" val="10002"/>
                  </a:ext>
                </a:extLst>
              </a:tr>
              <a:tr h="533400">
                <a:tc>
                  <a:txBody>
                    <a:bodyPr/>
                    <a:lstStyle/>
                    <a:p>
                      <a:r>
                        <a:rPr lang="en-US" sz="2800"/>
                        <a:t>A2 </a:t>
                      </a:r>
                    </a:p>
                  </a:txBody>
                  <a:tcPr anchor="ctr"/>
                </a:tc>
                <a:tc>
                  <a:txBody>
                    <a:bodyPr/>
                    <a:lstStyle/>
                    <a:p>
                      <a:r>
                        <a:rPr lang="en-US" sz="2800" dirty="0"/>
                        <a:t>2</a:t>
                      </a:r>
                    </a:p>
                  </a:txBody>
                  <a:tcPr anchor="ctr"/>
                </a:tc>
                <a:tc>
                  <a:txBody>
                    <a:bodyPr/>
                    <a:lstStyle/>
                    <a:p>
                      <a:r>
                        <a:rPr lang="en-US" sz="2800"/>
                        <a:t>3.5 GB</a:t>
                      </a:r>
                    </a:p>
                  </a:txBody>
                  <a:tcPr anchor="ctr"/>
                </a:tc>
                <a:tc>
                  <a:txBody>
                    <a:bodyPr/>
                    <a:lstStyle/>
                    <a:p>
                      <a:r>
                        <a:rPr lang="en-US" sz="2800" dirty="0"/>
                        <a:t>135 GB</a:t>
                      </a:r>
                    </a:p>
                  </a:txBody>
                  <a:tcPr anchor="ctr"/>
                </a:tc>
                <a:extLst>
                  <a:ext uri="{0D108BD9-81ED-4DB2-BD59-A6C34878D82A}">
                    <a16:rowId xmlns:a16="http://schemas.microsoft.com/office/drawing/2014/main" val="10003"/>
                  </a:ext>
                </a:extLst>
              </a:tr>
              <a:tr h="533400">
                <a:tc>
                  <a:txBody>
                    <a:bodyPr/>
                    <a:lstStyle/>
                    <a:p>
                      <a:r>
                        <a:rPr lang="en-US" sz="2800"/>
                        <a:t>A3 </a:t>
                      </a:r>
                    </a:p>
                  </a:txBody>
                  <a:tcPr anchor="ctr"/>
                </a:tc>
                <a:tc>
                  <a:txBody>
                    <a:bodyPr/>
                    <a:lstStyle/>
                    <a:p>
                      <a:r>
                        <a:rPr lang="en-US" sz="2800" dirty="0"/>
                        <a:t>4</a:t>
                      </a:r>
                    </a:p>
                  </a:txBody>
                  <a:tcPr anchor="ctr"/>
                </a:tc>
                <a:tc>
                  <a:txBody>
                    <a:bodyPr/>
                    <a:lstStyle/>
                    <a:p>
                      <a:r>
                        <a:rPr lang="en-US" sz="2800" dirty="0"/>
                        <a:t>7 GB</a:t>
                      </a:r>
                    </a:p>
                  </a:txBody>
                  <a:tcPr anchor="ctr"/>
                </a:tc>
                <a:tc>
                  <a:txBody>
                    <a:bodyPr/>
                    <a:lstStyle/>
                    <a:p>
                      <a:r>
                        <a:rPr lang="en-US" sz="2800" dirty="0"/>
                        <a:t>285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Offers the most flexibility. Supports all virtual machine configurations and </a:t>
            </a:r>
            <a:r>
              <a:rPr lang="en-US" sz="2400" dirty="0" smtClean="0"/>
              <a:t>features</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Standard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80167281"/>
              </p:ext>
            </p:extLst>
          </p:nvPr>
        </p:nvGraphicFramePr>
        <p:xfrm>
          <a:off x="1308399" y="3200401"/>
          <a:ext cx="9144000" cy="26670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A4 </a:t>
                      </a:r>
                    </a:p>
                  </a:txBody>
                  <a:tcPr anchor="ctr"/>
                </a:tc>
                <a:tc>
                  <a:txBody>
                    <a:bodyPr/>
                    <a:lstStyle/>
                    <a:p>
                      <a:r>
                        <a:rPr lang="en-US" sz="2800"/>
                        <a:t>8</a:t>
                      </a:r>
                    </a:p>
                  </a:txBody>
                  <a:tcPr anchor="ctr"/>
                </a:tc>
                <a:tc>
                  <a:txBody>
                    <a:bodyPr/>
                    <a:lstStyle/>
                    <a:p>
                      <a:r>
                        <a:rPr lang="en-US" sz="2800"/>
                        <a:t>14 GB</a:t>
                      </a:r>
                    </a:p>
                  </a:txBody>
                  <a:tcPr anchor="ctr"/>
                </a:tc>
                <a:tc>
                  <a:txBody>
                    <a:bodyPr/>
                    <a:lstStyle/>
                    <a:p>
                      <a:r>
                        <a:rPr lang="en-US" sz="2800" dirty="0"/>
                        <a:t>605 GB</a:t>
                      </a:r>
                    </a:p>
                  </a:txBody>
                  <a:tcPr anchor="ctr"/>
                </a:tc>
                <a:extLst>
                  <a:ext uri="{0D108BD9-81ED-4DB2-BD59-A6C34878D82A}">
                    <a16:rowId xmlns:a16="http://schemas.microsoft.com/office/drawing/2014/main" val="10001"/>
                  </a:ext>
                </a:extLst>
              </a:tr>
              <a:tr h="533400">
                <a:tc>
                  <a:txBody>
                    <a:bodyPr/>
                    <a:lstStyle/>
                    <a:p>
                      <a:r>
                        <a:rPr lang="en-US" sz="2800"/>
                        <a:t>A5 </a:t>
                      </a:r>
                    </a:p>
                  </a:txBody>
                  <a:tcPr anchor="ctr"/>
                </a:tc>
                <a:tc>
                  <a:txBody>
                    <a:bodyPr/>
                    <a:lstStyle/>
                    <a:p>
                      <a:r>
                        <a:rPr lang="en-US" sz="2800"/>
                        <a:t>2</a:t>
                      </a:r>
                    </a:p>
                  </a:txBody>
                  <a:tcPr anchor="ctr"/>
                </a:tc>
                <a:tc>
                  <a:txBody>
                    <a:bodyPr/>
                    <a:lstStyle/>
                    <a:p>
                      <a:r>
                        <a:rPr lang="en-US" sz="2800" dirty="0"/>
                        <a:t>14 GB</a:t>
                      </a:r>
                    </a:p>
                  </a:txBody>
                  <a:tcPr anchor="ctr"/>
                </a:tc>
                <a:tc>
                  <a:txBody>
                    <a:bodyPr/>
                    <a:lstStyle/>
                    <a:p>
                      <a:r>
                        <a:rPr lang="en-US" sz="2800" dirty="0"/>
                        <a:t>135 GB</a:t>
                      </a:r>
                    </a:p>
                  </a:txBody>
                  <a:tcPr anchor="ctr"/>
                </a:tc>
                <a:extLst>
                  <a:ext uri="{0D108BD9-81ED-4DB2-BD59-A6C34878D82A}">
                    <a16:rowId xmlns:a16="http://schemas.microsoft.com/office/drawing/2014/main" val="10002"/>
                  </a:ext>
                </a:extLst>
              </a:tr>
              <a:tr h="533400">
                <a:tc>
                  <a:txBody>
                    <a:bodyPr/>
                    <a:lstStyle/>
                    <a:p>
                      <a:r>
                        <a:rPr lang="en-US" sz="2800"/>
                        <a:t>A6 </a:t>
                      </a:r>
                    </a:p>
                  </a:txBody>
                  <a:tcPr anchor="ctr"/>
                </a:tc>
                <a:tc>
                  <a:txBody>
                    <a:bodyPr/>
                    <a:lstStyle/>
                    <a:p>
                      <a:r>
                        <a:rPr lang="en-US" sz="2800"/>
                        <a:t>4</a:t>
                      </a:r>
                    </a:p>
                  </a:txBody>
                  <a:tcPr anchor="ctr"/>
                </a:tc>
                <a:tc>
                  <a:txBody>
                    <a:bodyPr/>
                    <a:lstStyle/>
                    <a:p>
                      <a:r>
                        <a:rPr lang="en-US" sz="2800"/>
                        <a:t>28 GB</a:t>
                      </a:r>
                    </a:p>
                  </a:txBody>
                  <a:tcPr anchor="ctr"/>
                </a:tc>
                <a:tc>
                  <a:txBody>
                    <a:bodyPr/>
                    <a:lstStyle/>
                    <a:p>
                      <a:r>
                        <a:rPr lang="en-US" sz="2800" dirty="0"/>
                        <a:t>285 GB</a:t>
                      </a:r>
                    </a:p>
                  </a:txBody>
                  <a:tcPr anchor="ctr"/>
                </a:tc>
                <a:extLst>
                  <a:ext uri="{0D108BD9-81ED-4DB2-BD59-A6C34878D82A}">
                    <a16:rowId xmlns:a16="http://schemas.microsoft.com/office/drawing/2014/main" val="10003"/>
                  </a:ext>
                </a:extLst>
              </a:tr>
              <a:tr h="533400">
                <a:tc>
                  <a:txBody>
                    <a:bodyPr/>
                    <a:lstStyle/>
                    <a:p>
                      <a:r>
                        <a:rPr lang="en-US" sz="2800"/>
                        <a:t>A7 </a:t>
                      </a:r>
                    </a:p>
                  </a:txBody>
                  <a:tcPr anchor="ctr"/>
                </a:tc>
                <a:tc>
                  <a:txBody>
                    <a:bodyPr/>
                    <a:lstStyle/>
                    <a:p>
                      <a:r>
                        <a:rPr lang="en-US" sz="2800"/>
                        <a:t>8</a:t>
                      </a:r>
                    </a:p>
                  </a:txBody>
                  <a:tcPr anchor="ctr"/>
                </a:tc>
                <a:tc>
                  <a:txBody>
                    <a:bodyPr/>
                    <a:lstStyle/>
                    <a:p>
                      <a:r>
                        <a:rPr lang="en-US" sz="2800"/>
                        <a:t>56 GB</a:t>
                      </a:r>
                    </a:p>
                  </a:txBody>
                  <a:tcPr anchor="ctr"/>
                </a:tc>
                <a:tc>
                  <a:txBody>
                    <a:bodyPr/>
                    <a:lstStyle/>
                    <a:p>
                      <a:r>
                        <a:rPr lang="en-US" sz="2800" dirty="0"/>
                        <a:t>605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8070734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817397062"/>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dirty="0"/>
                        <a:t>D1 </a:t>
                      </a:r>
                    </a:p>
                  </a:txBody>
                  <a:tcPr anchor="ctr"/>
                </a:tc>
                <a:tc>
                  <a:txBody>
                    <a:bodyPr/>
                    <a:lstStyle/>
                    <a:p>
                      <a:r>
                        <a:rPr lang="en-US" sz="2400"/>
                        <a:t>1</a:t>
                      </a:r>
                    </a:p>
                  </a:txBody>
                  <a:tcPr anchor="ctr"/>
                </a:tc>
                <a:tc>
                  <a:txBody>
                    <a:bodyPr/>
                    <a:lstStyle/>
                    <a:p>
                      <a:r>
                        <a:rPr lang="en-US" sz="2400"/>
                        <a:t>3.5 GB</a:t>
                      </a:r>
                    </a:p>
                  </a:txBody>
                  <a:tcPr anchor="ctr"/>
                </a:tc>
                <a:tc>
                  <a:txBody>
                    <a:bodyPr/>
                    <a:lstStyle/>
                    <a:p>
                      <a:r>
                        <a:rPr lang="en-US" sz="2400" dirty="0"/>
                        <a:t>50 GB</a:t>
                      </a:r>
                    </a:p>
                  </a:txBody>
                  <a:tcPr anchor="ctr"/>
                </a:tc>
                <a:extLst>
                  <a:ext uri="{0D108BD9-81ED-4DB2-BD59-A6C34878D82A}">
                    <a16:rowId xmlns:a16="http://schemas.microsoft.com/office/drawing/2014/main" val="10001"/>
                  </a:ext>
                </a:extLst>
              </a:tr>
              <a:tr h="533400">
                <a:tc>
                  <a:txBody>
                    <a:bodyPr/>
                    <a:lstStyle/>
                    <a:p>
                      <a:r>
                        <a:rPr lang="en-US" sz="2400"/>
                        <a:t>D2 </a:t>
                      </a:r>
                    </a:p>
                  </a:txBody>
                  <a:tcPr anchor="ctr"/>
                </a:tc>
                <a:tc>
                  <a:txBody>
                    <a:bodyPr/>
                    <a:lstStyle/>
                    <a:p>
                      <a:r>
                        <a:rPr lang="en-US" sz="2400"/>
                        <a:t>2</a:t>
                      </a:r>
                    </a:p>
                  </a:txBody>
                  <a:tcPr anchor="ctr"/>
                </a:tc>
                <a:tc>
                  <a:txBody>
                    <a:bodyPr/>
                    <a:lstStyle/>
                    <a:p>
                      <a:r>
                        <a:rPr lang="en-US" sz="2400"/>
                        <a:t>7 GB</a:t>
                      </a:r>
                    </a:p>
                  </a:txBody>
                  <a:tcPr anchor="ctr"/>
                </a:tc>
                <a:tc>
                  <a:txBody>
                    <a:bodyPr/>
                    <a:lstStyle/>
                    <a:p>
                      <a:r>
                        <a:rPr lang="en-US" sz="2400" dirty="0"/>
                        <a:t>100 GB</a:t>
                      </a:r>
                    </a:p>
                  </a:txBody>
                  <a:tcPr anchor="ctr"/>
                </a:tc>
                <a:extLst>
                  <a:ext uri="{0D108BD9-81ED-4DB2-BD59-A6C34878D82A}">
                    <a16:rowId xmlns:a16="http://schemas.microsoft.com/office/drawing/2014/main" val="10002"/>
                  </a:ext>
                </a:extLst>
              </a:tr>
              <a:tr h="533400">
                <a:tc>
                  <a:txBody>
                    <a:bodyPr/>
                    <a:lstStyle/>
                    <a:p>
                      <a:r>
                        <a:rPr lang="en-US" sz="2400"/>
                        <a:t>D3 </a:t>
                      </a:r>
                    </a:p>
                  </a:txBody>
                  <a:tcPr anchor="ctr"/>
                </a:tc>
                <a:tc>
                  <a:txBody>
                    <a:bodyPr/>
                    <a:lstStyle/>
                    <a:p>
                      <a:r>
                        <a:rPr lang="en-US" sz="2400"/>
                        <a:t>4</a:t>
                      </a:r>
                    </a:p>
                  </a:txBody>
                  <a:tcPr anchor="ctr"/>
                </a:tc>
                <a:tc>
                  <a:txBody>
                    <a:bodyPr/>
                    <a:lstStyle/>
                    <a:p>
                      <a:r>
                        <a:rPr lang="en-US" sz="2400"/>
                        <a:t>14 GB</a:t>
                      </a:r>
                    </a:p>
                  </a:txBody>
                  <a:tcPr anchor="ctr"/>
                </a:tc>
                <a:tc>
                  <a:txBody>
                    <a:bodyPr/>
                    <a:lstStyle/>
                    <a:p>
                      <a:r>
                        <a:rPr lang="en-US" sz="2400" dirty="0"/>
                        <a:t>200 GB</a:t>
                      </a:r>
                    </a:p>
                  </a:txBody>
                  <a:tcPr anchor="ctr"/>
                </a:tc>
                <a:extLst>
                  <a:ext uri="{0D108BD9-81ED-4DB2-BD59-A6C34878D82A}">
                    <a16:rowId xmlns:a16="http://schemas.microsoft.com/office/drawing/2014/main" val="10003"/>
                  </a:ext>
                </a:extLst>
              </a:tr>
              <a:tr h="533400">
                <a:tc>
                  <a:txBody>
                    <a:bodyPr/>
                    <a:lstStyle/>
                    <a:p>
                      <a:r>
                        <a:rPr lang="en-US" sz="2400" dirty="0"/>
                        <a:t>D4 </a:t>
                      </a:r>
                    </a:p>
                  </a:txBody>
                  <a:tcPr anchor="ctr"/>
                </a:tc>
                <a:tc>
                  <a:txBody>
                    <a:bodyPr/>
                    <a:lstStyle/>
                    <a:p>
                      <a:r>
                        <a:rPr lang="en-US" sz="2400"/>
                        <a:t>8</a:t>
                      </a:r>
                    </a:p>
                  </a:txBody>
                  <a:tcPr anchor="ctr"/>
                </a:tc>
                <a:tc>
                  <a:txBody>
                    <a:bodyPr/>
                    <a:lstStyle/>
                    <a:p>
                      <a:r>
                        <a:rPr lang="en-US" sz="2400"/>
                        <a:t>28 GB</a:t>
                      </a:r>
                    </a:p>
                  </a:txBody>
                  <a:tcPr anchor="ctr"/>
                </a:tc>
                <a:tc>
                  <a:txBody>
                    <a:bodyPr/>
                    <a:lstStyle/>
                    <a:p>
                      <a:r>
                        <a:rPr lang="en-US" sz="2400" dirty="0"/>
                        <a:t>400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Your services and Azure</a:t>
            </a: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Networks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Azure Resource Manager</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60</a:t>
            </a:r>
            <a:r>
              <a:rPr lang="en-US" sz="2400" dirty="0"/>
              <a:t>% faster CPUs, more memory, and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Optimized Compute (D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30284440"/>
              </p:ext>
            </p:extLst>
          </p:nvPr>
        </p:nvGraphicFramePr>
        <p:xfrm>
          <a:off x="1308399" y="3200401"/>
          <a:ext cx="9144000" cy="2667000"/>
        </p:xfrm>
        <a:graphic>
          <a:graphicData uri="http://schemas.openxmlformats.org/drawingml/2006/table">
            <a:tbl>
              <a:tblPr firstRow="1" bandRow="1">
                <a:tableStyleId>{93296810-A885-4BE3-A3E7-6D5BEEA58F35}</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6">
                        <a:lumMod val="50000"/>
                      </a:schemeClr>
                    </a:solidFill>
                  </a:tcPr>
                </a:tc>
                <a:tc>
                  <a:txBody>
                    <a:bodyPr/>
                    <a:lstStyle/>
                    <a:p>
                      <a:r>
                        <a:rPr lang="en-US" sz="2800"/>
                        <a:t>Cores</a:t>
                      </a:r>
                      <a:endParaRPr lang="en-US" sz="2800">
                        <a:solidFill>
                          <a:schemeClr val="bg1"/>
                        </a:solidFill>
                      </a:endParaRPr>
                    </a:p>
                  </a:txBody>
                  <a:tcPr anchor="ctr">
                    <a:solidFill>
                      <a:schemeClr val="accent6">
                        <a:lumMod val="50000"/>
                      </a:schemeClr>
                    </a:solidFill>
                  </a:tcPr>
                </a:tc>
                <a:tc>
                  <a:txBody>
                    <a:bodyPr/>
                    <a:lstStyle/>
                    <a:p>
                      <a:r>
                        <a:rPr lang="en-US" sz="2800"/>
                        <a:t>RAM</a:t>
                      </a:r>
                      <a:endParaRPr lang="en-US" sz="2800">
                        <a:solidFill>
                          <a:schemeClr val="bg1"/>
                        </a:solidFill>
                      </a:endParaRPr>
                    </a:p>
                  </a:txBody>
                  <a:tcPr anchor="ctr">
                    <a:solidFill>
                      <a:schemeClr val="accent6">
                        <a:lumMod val="50000"/>
                      </a:schemeClr>
                    </a:solidFill>
                  </a:tcPr>
                </a:tc>
                <a:tc>
                  <a:txBody>
                    <a:bodyPr/>
                    <a:lstStyle/>
                    <a:p>
                      <a:r>
                        <a:rPr lang="en-US" sz="2800" dirty="0"/>
                        <a:t>Disk sizes</a:t>
                      </a:r>
                      <a:endParaRPr lang="en-US" sz="2800" dirty="0">
                        <a:solidFill>
                          <a:schemeClr val="bg1"/>
                        </a:solidFill>
                      </a:endParaRPr>
                    </a:p>
                  </a:txBody>
                  <a:tcPr anchor="ctr">
                    <a:solidFill>
                      <a:schemeClr val="accent6">
                        <a:lumMod val="50000"/>
                      </a:schemeClr>
                    </a:solidFill>
                  </a:tcPr>
                </a:tc>
                <a:extLst>
                  <a:ext uri="{0D108BD9-81ED-4DB2-BD59-A6C34878D82A}">
                    <a16:rowId xmlns:a16="http://schemas.microsoft.com/office/drawing/2014/main" val="10000"/>
                  </a:ext>
                </a:extLst>
              </a:tr>
              <a:tr h="533400">
                <a:tc>
                  <a:txBody>
                    <a:bodyPr/>
                    <a:lstStyle/>
                    <a:p>
                      <a:r>
                        <a:rPr lang="en-US" sz="2400"/>
                        <a:t>D11 </a:t>
                      </a:r>
                    </a:p>
                  </a:txBody>
                  <a:tcPr anchor="ctr"/>
                </a:tc>
                <a:tc>
                  <a:txBody>
                    <a:bodyPr/>
                    <a:lstStyle/>
                    <a:p>
                      <a:r>
                        <a:rPr lang="en-US" sz="2400"/>
                        <a:t>2</a:t>
                      </a:r>
                    </a:p>
                  </a:txBody>
                  <a:tcPr anchor="ctr"/>
                </a:tc>
                <a:tc>
                  <a:txBody>
                    <a:bodyPr/>
                    <a:lstStyle/>
                    <a:p>
                      <a:r>
                        <a:rPr lang="en-US" sz="2400"/>
                        <a:t>14 GB</a:t>
                      </a:r>
                    </a:p>
                  </a:txBody>
                  <a:tcPr anchor="ctr"/>
                </a:tc>
                <a:tc>
                  <a:txBody>
                    <a:bodyPr/>
                    <a:lstStyle/>
                    <a:p>
                      <a:r>
                        <a:rPr lang="en-US" sz="2400" dirty="0"/>
                        <a:t>100 GB</a:t>
                      </a:r>
                    </a:p>
                  </a:txBody>
                  <a:tcPr anchor="ctr"/>
                </a:tc>
                <a:extLst>
                  <a:ext uri="{0D108BD9-81ED-4DB2-BD59-A6C34878D82A}">
                    <a16:rowId xmlns:a16="http://schemas.microsoft.com/office/drawing/2014/main" val="10001"/>
                  </a:ext>
                </a:extLst>
              </a:tr>
              <a:tr h="533400">
                <a:tc>
                  <a:txBody>
                    <a:bodyPr/>
                    <a:lstStyle/>
                    <a:p>
                      <a:r>
                        <a:rPr lang="en-US" sz="2400"/>
                        <a:t>D12 </a:t>
                      </a:r>
                    </a:p>
                  </a:txBody>
                  <a:tcPr anchor="ctr"/>
                </a:tc>
                <a:tc>
                  <a:txBody>
                    <a:bodyPr/>
                    <a:lstStyle/>
                    <a:p>
                      <a:r>
                        <a:rPr lang="en-US" sz="2400"/>
                        <a:t>4</a:t>
                      </a:r>
                    </a:p>
                  </a:txBody>
                  <a:tcPr anchor="ctr"/>
                </a:tc>
                <a:tc>
                  <a:txBody>
                    <a:bodyPr/>
                    <a:lstStyle/>
                    <a:p>
                      <a:r>
                        <a:rPr lang="en-US" sz="2400"/>
                        <a:t>28 GB</a:t>
                      </a:r>
                    </a:p>
                  </a:txBody>
                  <a:tcPr anchor="ctr"/>
                </a:tc>
                <a:tc>
                  <a:txBody>
                    <a:bodyPr/>
                    <a:lstStyle/>
                    <a:p>
                      <a:r>
                        <a:rPr lang="en-US" sz="2400" dirty="0"/>
                        <a:t>200 GB</a:t>
                      </a:r>
                    </a:p>
                  </a:txBody>
                  <a:tcPr anchor="ctr"/>
                </a:tc>
                <a:extLst>
                  <a:ext uri="{0D108BD9-81ED-4DB2-BD59-A6C34878D82A}">
                    <a16:rowId xmlns:a16="http://schemas.microsoft.com/office/drawing/2014/main" val="10002"/>
                  </a:ext>
                </a:extLst>
              </a:tr>
              <a:tr h="533400">
                <a:tc>
                  <a:txBody>
                    <a:bodyPr/>
                    <a:lstStyle/>
                    <a:p>
                      <a:r>
                        <a:rPr lang="en-US" sz="2400"/>
                        <a:t>D13 </a:t>
                      </a:r>
                    </a:p>
                  </a:txBody>
                  <a:tcPr anchor="ctr"/>
                </a:tc>
                <a:tc>
                  <a:txBody>
                    <a:bodyPr/>
                    <a:lstStyle/>
                    <a:p>
                      <a:r>
                        <a:rPr lang="en-US" sz="2400"/>
                        <a:t>8</a:t>
                      </a:r>
                    </a:p>
                  </a:txBody>
                  <a:tcPr anchor="ctr"/>
                </a:tc>
                <a:tc>
                  <a:txBody>
                    <a:bodyPr/>
                    <a:lstStyle/>
                    <a:p>
                      <a:r>
                        <a:rPr lang="en-US" sz="2400"/>
                        <a:t>56 GB</a:t>
                      </a:r>
                    </a:p>
                  </a:txBody>
                  <a:tcPr anchor="ctr"/>
                </a:tc>
                <a:tc>
                  <a:txBody>
                    <a:bodyPr/>
                    <a:lstStyle/>
                    <a:p>
                      <a:r>
                        <a:rPr lang="en-US" sz="2400" dirty="0"/>
                        <a:t>400 GB</a:t>
                      </a:r>
                    </a:p>
                  </a:txBody>
                  <a:tcPr anchor="ctr"/>
                </a:tc>
                <a:extLst>
                  <a:ext uri="{0D108BD9-81ED-4DB2-BD59-A6C34878D82A}">
                    <a16:rowId xmlns:a16="http://schemas.microsoft.com/office/drawing/2014/main" val="10003"/>
                  </a:ext>
                </a:extLst>
              </a:tr>
              <a:tr h="533400">
                <a:tc>
                  <a:txBody>
                    <a:bodyPr/>
                    <a:lstStyle/>
                    <a:p>
                      <a:r>
                        <a:rPr lang="en-US" sz="2400"/>
                        <a:t>D14 </a:t>
                      </a:r>
                    </a:p>
                  </a:txBody>
                  <a:tcPr anchor="ctr"/>
                </a:tc>
                <a:tc>
                  <a:txBody>
                    <a:bodyPr/>
                    <a:lstStyle/>
                    <a:p>
                      <a:r>
                        <a:rPr lang="en-US" sz="2400"/>
                        <a:t>16</a:t>
                      </a:r>
                    </a:p>
                  </a:txBody>
                  <a:tcPr anchor="ctr"/>
                </a:tc>
                <a:tc>
                  <a:txBody>
                    <a:bodyPr/>
                    <a:lstStyle/>
                    <a:p>
                      <a:r>
                        <a:rPr lang="en-US" sz="2400"/>
                        <a:t>112 GB</a:t>
                      </a:r>
                    </a:p>
                  </a:txBody>
                  <a:tcPr anchor="ctr"/>
                </a:tc>
                <a:tc>
                  <a:txBody>
                    <a:bodyPr/>
                    <a:lstStyle/>
                    <a:p>
                      <a:r>
                        <a:rPr lang="en-US" sz="2400" dirty="0"/>
                        <a:t>800 GB</a:t>
                      </a: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401573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a:t>Unparalleled computational performance with latest CPUs, more memory, and more local SSD</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Performance Optimized Compute (G Tier)</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074870848"/>
              </p:ext>
            </p:extLst>
          </p:nvPr>
        </p:nvGraphicFramePr>
        <p:xfrm>
          <a:off x="1308399" y="3200401"/>
          <a:ext cx="9144000" cy="3200400"/>
        </p:xfrm>
        <a:graphic>
          <a:graphicData uri="http://schemas.openxmlformats.org/drawingml/2006/table">
            <a:tbl>
              <a:tblPr firstRow="1" bandRow="1">
                <a:tableStyleId>{7DF18680-E054-41AD-8BC1-D1AEF772440D}</a:tableStyleId>
              </a:tblPr>
              <a:tblGrid>
                <a:gridCol w="2286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286000">
                  <a:extLst>
                    <a:ext uri="{9D8B030D-6E8A-4147-A177-3AD203B41FA5}">
                      <a16:colId xmlns:a16="http://schemas.microsoft.com/office/drawing/2014/main" val="20002"/>
                    </a:ext>
                  </a:extLst>
                </a:gridCol>
                <a:gridCol w="2286000">
                  <a:extLst>
                    <a:ext uri="{9D8B030D-6E8A-4147-A177-3AD203B41FA5}">
                      <a16:colId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solidFill>
                      <a:schemeClr val="accent5">
                        <a:lumMod val="75000"/>
                      </a:schemeClr>
                    </a:solidFill>
                  </a:tcPr>
                </a:tc>
                <a:tc>
                  <a:txBody>
                    <a:bodyPr/>
                    <a:lstStyle/>
                    <a:p>
                      <a:r>
                        <a:rPr lang="en-US" sz="2800"/>
                        <a:t>Cores</a:t>
                      </a:r>
                      <a:endParaRPr lang="en-US" sz="2800">
                        <a:solidFill>
                          <a:schemeClr val="bg1"/>
                        </a:solidFill>
                      </a:endParaRPr>
                    </a:p>
                  </a:txBody>
                  <a:tcPr anchor="ctr">
                    <a:solidFill>
                      <a:schemeClr val="accent5">
                        <a:lumMod val="75000"/>
                      </a:schemeClr>
                    </a:solidFill>
                  </a:tcPr>
                </a:tc>
                <a:tc>
                  <a:txBody>
                    <a:bodyPr/>
                    <a:lstStyle/>
                    <a:p>
                      <a:r>
                        <a:rPr lang="en-US" sz="2800"/>
                        <a:t>RAM</a:t>
                      </a:r>
                      <a:endParaRPr lang="en-US" sz="2800">
                        <a:solidFill>
                          <a:schemeClr val="bg1"/>
                        </a:solidFill>
                      </a:endParaRPr>
                    </a:p>
                  </a:txBody>
                  <a:tcPr anchor="ctr">
                    <a:solidFill>
                      <a:schemeClr val="accent5">
                        <a:lumMod val="75000"/>
                      </a:schemeClr>
                    </a:solidFill>
                  </a:tcPr>
                </a:tc>
                <a:tc>
                  <a:txBody>
                    <a:bodyPr/>
                    <a:lstStyle/>
                    <a:p>
                      <a:r>
                        <a:rPr lang="en-US" sz="2800" dirty="0"/>
                        <a:t>Disk sizes</a:t>
                      </a:r>
                      <a:endParaRPr lang="en-US" sz="2800" dirty="0">
                        <a:solidFill>
                          <a:schemeClr val="bg1"/>
                        </a:solidFill>
                      </a:endParaRPr>
                    </a:p>
                  </a:txBody>
                  <a:tcPr anchor="ctr">
                    <a:solidFill>
                      <a:schemeClr val="accent5">
                        <a:lumMod val="75000"/>
                      </a:schemeClr>
                    </a:solidFill>
                  </a:tcPr>
                </a:tc>
                <a:extLst>
                  <a:ext uri="{0D108BD9-81ED-4DB2-BD59-A6C34878D82A}">
                    <a16:rowId xmlns:a16="http://schemas.microsoft.com/office/drawing/2014/main" val="10000"/>
                  </a:ext>
                </a:extLst>
              </a:tr>
              <a:tr h="533400">
                <a:tc>
                  <a:txBody>
                    <a:bodyPr/>
                    <a:lstStyle/>
                    <a:p>
                      <a:r>
                        <a:rPr lang="en-US" sz="2800" dirty="0"/>
                        <a:t>G1 </a:t>
                      </a:r>
                    </a:p>
                  </a:txBody>
                  <a:tcPr anchor="ctr"/>
                </a:tc>
                <a:tc>
                  <a:txBody>
                    <a:bodyPr/>
                    <a:lstStyle/>
                    <a:p>
                      <a:r>
                        <a:rPr lang="en-US" sz="2800" dirty="0"/>
                        <a:t>2</a:t>
                      </a:r>
                    </a:p>
                  </a:txBody>
                  <a:tcPr anchor="ctr"/>
                </a:tc>
                <a:tc>
                  <a:txBody>
                    <a:bodyPr/>
                    <a:lstStyle/>
                    <a:p>
                      <a:r>
                        <a:rPr lang="en-US" sz="2800"/>
                        <a:t>28 GB</a:t>
                      </a:r>
                    </a:p>
                  </a:txBody>
                  <a:tcPr anchor="ctr"/>
                </a:tc>
                <a:tc>
                  <a:txBody>
                    <a:bodyPr/>
                    <a:lstStyle/>
                    <a:p>
                      <a:r>
                        <a:rPr lang="en-US" sz="2800" dirty="0"/>
                        <a:t>384 GB</a:t>
                      </a:r>
                    </a:p>
                  </a:txBody>
                  <a:tcPr anchor="ctr"/>
                </a:tc>
                <a:extLst>
                  <a:ext uri="{0D108BD9-81ED-4DB2-BD59-A6C34878D82A}">
                    <a16:rowId xmlns:a16="http://schemas.microsoft.com/office/drawing/2014/main" val="10001"/>
                  </a:ext>
                </a:extLst>
              </a:tr>
              <a:tr h="533400">
                <a:tc>
                  <a:txBody>
                    <a:bodyPr/>
                    <a:lstStyle/>
                    <a:p>
                      <a:r>
                        <a:rPr lang="en-US" sz="2800"/>
                        <a:t>G2 </a:t>
                      </a:r>
                    </a:p>
                  </a:txBody>
                  <a:tcPr anchor="ctr"/>
                </a:tc>
                <a:tc>
                  <a:txBody>
                    <a:bodyPr/>
                    <a:lstStyle/>
                    <a:p>
                      <a:r>
                        <a:rPr lang="en-US" sz="2800"/>
                        <a:t>4</a:t>
                      </a:r>
                    </a:p>
                  </a:txBody>
                  <a:tcPr anchor="ctr"/>
                </a:tc>
                <a:tc>
                  <a:txBody>
                    <a:bodyPr/>
                    <a:lstStyle/>
                    <a:p>
                      <a:r>
                        <a:rPr lang="en-US" sz="2800"/>
                        <a:t>56 GB</a:t>
                      </a:r>
                    </a:p>
                  </a:txBody>
                  <a:tcPr anchor="ctr"/>
                </a:tc>
                <a:tc>
                  <a:txBody>
                    <a:bodyPr/>
                    <a:lstStyle/>
                    <a:p>
                      <a:r>
                        <a:rPr lang="en-US" sz="2800" dirty="0"/>
                        <a:t>768 GB</a:t>
                      </a:r>
                    </a:p>
                  </a:txBody>
                  <a:tcPr anchor="ctr"/>
                </a:tc>
                <a:extLst>
                  <a:ext uri="{0D108BD9-81ED-4DB2-BD59-A6C34878D82A}">
                    <a16:rowId xmlns:a16="http://schemas.microsoft.com/office/drawing/2014/main" val="10002"/>
                  </a:ext>
                </a:extLst>
              </a:tr>
              <a:tr h="533400">
                <a:tc>
                  <a:txBody>
                    <a:bodyPr/>
                    <a:lstStyle/>
                    <a:p>
                      <a:r>
                        <a:rPr lang="en-US" sz="2800"/>
                        <a:t>G3 </a:t>
                      </a:r>
                    </a:p>
                  </a:txBody>
                  <a:tcPr anchor="ctr"/>
                </a:tc>
                <a:tc>
                  <a:txBody>
                    <a:bodyPr/>
                    <a:lstStyle/>
                    <a:p>
                      <a:r>
                        <a:rPr lang="en-US" sz="2800"/>
                        <a:t>8</a:t>
                      </a:r>
                    </a:p>
                  </a:txBody>
                  <a:tcPr anchor="ctr"/>
                </a:tc>
                <a:tc>
                  <a:txBody>
                    <a:bodyPr/>
                    <a:lstStyle/>
                    <a:p>
                      <a:r>
                        <a:rPr lang="en-US" sz="2800"/>
                        <a:t>112 GB</a:t>
                      </a:r>
                    </a:p>
                  </a:txBody>
                  <a:tcPr anchor="ctr"/>
                </a:tc>
                <a:tc>
                  <a:txBody>
                    <a:bodyPr/>
                    <a:lstStyle/>
                    <a:p>
                      <a:r>
                        <a:rPr lang="en-US" sz="2800" dirty="0"/>
                        <a:t>1,536 GB</a:t>
                      </a:r>
                    </a:p>
                  </a:txBody>
                  <a:tcPr anchor="ctr"/>
                </a:tc>
                <a:extLst>
                  <a:ext uri="{0D108BD9-81ED-4DB2-BD59-A6C34878D82A}">
                    <a16:rowId xmlns:a16="http://schemas.microsoft.com/office/drawing/2014/main" val="10003"/>
                  </a:ext>
                </a:extLst>
              </a:tr>
              <a:tr h="533400">
                <a:tc>
                  <a:txBody>
                    <a:bodyPr/>
                    <a:lstStyle/>
                    <a:p>
                      <a:r>
                        <a:rPr lang="en-US" sz="2800"/>
                        <a:t>G4 </a:t>
                      </a:r>
                    </a:p>
                  </a:txBody>
                  <a:tcPr anchor="ctr"/>
                </a:tc>
                <a:tc>
                  <a:txBody>
                    <a:bodyPr/>
                    <a:lstStyle/>
                    <a:p>
                      <a:r>
                        <a:rPr lang="en-US" sz="2800"/>
                        <a:t>16</a:t>
                      </a:r>
                    </a:p>
                  </a:txBody>
                  <a:tcPr anchor="ctr"/>
                </a:tc>
                <a:tc>
                  <a:txBody>
                    <a:bodyPr/>
                    <a:lstStyle/>
                    <a:p>
                      <a:r>
                        <a:rPr lang="en-US" sz="2800"/>
                        <a:t>224 GB</a:t>
                      </a:r>
                    </a:p>
                  </a:txBody>
                  <a:tcPr anchor="ctr"/>
                </a:tc>
                <a:tc>
                  <a:txBody>
                    <a:bodyPr/>
                    <a:lstStyle/>
                    <a:p>
                      <a:r>
                        <a:rPr lang="en-US" sz="2800" dirty="0"/>
                        <a:t>3,072 GB</a:t>
                      </a:r>
                    </a:p>
                  </a:txBody>
                  <a:tcPr anchor="ctr"/>
                </a:tc>
                <a:extLst>
                  <a:ext uri="{0D108BD9-81ED-4DB2-BD59-A6C34878D82A}">
                    <a16:rowId xmlns:a16="http://schemas.microsoft.com/office/drawing/2014/main" val="10004"/>
                  </a:ext>
                </a:extLst>
              </a:tr>
              <a:tr h="533400">
                <a:tc>
                  <a:txBody>
                    <a:bodyPr/>
                    <a:lstStyle/>
                    <a:p>
                      <a:r>
                        <a:rPr lang="en-US" sz="2800"/>
                        <a:t>G5 </a:t>
                      </a:r>
                    </a:p>
                  </a:txBody>
                  <a:tcPr anchor="ctr"/>
                </a:tc>
                <a:tc>
                  <a:txBody>
                    <a:bodyPr/>
                    <a:lstStyle/>
                    <a:p>
                      <a:r>
                        <a:rPr lang="en-US" sz="2800"/>
                        <a:t>32</a:t>
                      </a:r>
                    </a:p>
                  </a:txBody>
                  <a:tcPr anchor="ctr"/>
                </a:tc>
                <a:tc>
                  <a:txBody>
                    <a:bodyPr/>
                    <a:lstStyle/>
                    <a:p>
                      <a:r>
                        <a:rPr lang="en-US" sz="2800"/>
                        <a:t>448 GB</a:t>
                      </a:r>
                    </a:p>
                  </a:txBody>
                  <a:tcPr anchor="ctr"/>
                </a:tc>
                <a:tc>
                  <a:txBody>
                    <a:bodyPr/>
                    <a:lstStyle/>
                    <a:p>
                      <a:r>
                        <a:rPr lang="en-US" sz="2800" dirty="0"/>
                        <a:t>6,144 GB</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VM Extensions</a:t>
            </a:r>
            <a:endParaRPr lang="en-US" dirty="0"/>
          </a:p>
        </p:txBody>
      </p:sp>
      <p:sp>
        <p:nvSpPr>
          <p:cNvPr id="3" name="Content Placeholder 2"/>
          <p:cNvSpPr>
            <a:spLocks noGrp="1"/>
          </p:cNvSpPr>
          <p:nvPr>
            <p:ph idx="4294967295"/>
          </p:nvPr>
        </p:nvSpPr>
        <p:spPr>
          <a:xfrm>
            <a:off x="1111250" y="1482725"/>
            <a:ext cx="11080750" cy="4419600"/>
          </a:xfrm>
          <a:prstGeom prst="rect">
            <a:avLst/>
          </a:prstGeom>
        </p:spPr>
        <p:txBody>
          <a:bodyPr>
            <a:noAutofit/>
          </a:bodyPr>
          <a:lstStyle/>
          <a:p>
            <a:r>
              <a:rPr lang="en-US" sz="2800" dirty="0" smtClean="0"/>
              <a:t>Installable components to customize VM instances</a:t>
            </a:r>
          </a:p>
          <a:p>
            <a:r>
              <a:rPr lang="en-US" sz="2800" dirty="0" smtClean="0"/>
              <a:t>Enable various </a:t>
            </a:r>
            <a:r>
              <a:rPr lang="en-US" sz="2800" dirty="0" err="1" smtClean="0"/>
              <a:t>DevOps</a:t>
            </a:r>
            <a:r>
              <a:rPr lang="en-US" sz="2800" dirty="0" smtClean="0"/>
              <a:t> scenarios</a:t>
            </a:r>
          </a:p>
          <a:p>
            <a:r>
              <a:rPr lang="en-US" sz="2800" dirty="0" smtClean="0"/>
              <a:t>Can be added, updated, disabled or removed at any time</a:t>
            </a:r>
          </a:p>
          <a:p>
            <a:r>
              <a:rPr lang="en-US" sz="2800" dirty="0" smtClean="0"/>
              <a:t>Managed via portal, Power</a:t>
            </a:r>
            <a:r>
              <a:rPr lang="en-US" altLang="zh-CN" sz="2800" dirty="0" smtClean="0"/>
              <a:t>Shell and Management APIs</a:t>
            </a:r>
            <a:endParaRPr lang="en-US" sz="2800" dirty="0" smtClean="0"/>
          </a:p>
          <a:p>
            <a:endParaRPr lang="en-US" sz="2800" dirty="0" smtClean="0"/>
          </a:p>
          <a:p>
            <a:endParaRPr lang="en-US" sz="28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23</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6" name="Picture 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224238" y="3834446"/>
            <a:ext cx="1143519" cy="902236"/>
          </a:xfrm>
          <a:prstGeom prst="rect">
            <a:avLst/>
          </a:prstGeom>
        </p:spPr>
      </p:pic>
      <p:pic>
        <p:nvPicPr>
          <p:cNvPr id="7" name="Picture 6"/>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0785" y="4728735"/>
            <a:ext cx="2410559" cy="1125354"/>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466805" y="4702023"/>
            <a:ext cx="1418503" cy="1173811"/>
          </a:xfrm>
          <a:prstGeom prst="rect">
            <a:avLst/>
          </a:prstGeom>
        </p:spPr>
      </p:pic>
      <p:pic>
        <p:nvPicPr>
          <p:cNvPr id="11" name="Picture 10"/>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r="4849"/>
          <a:stretch/>
        </p:blipFill>
        <p:spPr>
          <a:xfrm>
            <a:off x="5933993" y="3751390"/>
            <a:ext cx="2640040" cy="1020533"/>
          </a:xfrm>
          <a:prstGeom prst="rect">
            <a:avLst/>
          </a:prstGeom>
        </p:spPr>
      </p:pic>
      <p:pic>
        <p:nvPicPr>
          <p:cNvPr id="12" name="Picture 11"/>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22717" y="4860800"/>
            <a:ext cx="1017771" cy="1017771"/>
          </a:xfrm>
          <a:prstGeom prst="rect">
            <a:avLst/>
          </a:prstGeom>
        </p:spPr>
      </p:pic>
      <p:pic>
        <p:nvPicPr>
          <p:cNvPr id="13" name="Picture 12"/>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75069" y="3898148"/>
            <a:ext cx="873775" cy="873775"/>
          </a:xfrm>
          <a:prstGeom prst="rect">
            <a:avLst/>
          </a:prstGeom>
        </p:spPr>
      </p:pic>
    </p:spTree>
    <p:extLst>
      <p:ext uri="{BB962C8B-B14F-4D97-AF65-F5344CB8AC3E}">
        <p14:creationId xmlns:p14="http://schemas.microsoft.com/office/powerpoint/2010/main" val="141459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50" fill="hold"/>
                                        <p:tgtEl>
                                          <p:spTgt spid="9"/>
                                        </p:tgtEl>
                                        <p:attrNameLst>
                                          <p:attrName>ppt_w</p:attrName>
                                        </p:attrNameLst>
                                      </p:cBhvr>
                                      <p:tavLst>
                                        <p:tav tm="0">
                                          <p:val>
                                            <p:fltVal val="0"/>
                                          </p:val>
                                        </p:tav>
                                        <p:tav tm="100000">
                                          <p:val>
                                            <p:strVal val="#ppt_w"/>
                                          </p:val>
                                        </p:tav>
                                      </p:tavLst>
                                    </p:anim>
                                    <p:anim calcmode="lin" valueType="num">
                                      <p:cBhvr>
                                        <p:cTn id="20" dur="250" fill="hold"/>
                                        <p:tgtEl>
                                          <p:spTgt spid="9"/>
                                        </p:tgtEl>
                                        <p:attrNameLst>
                                          <p:attrName>ppt_h</p:attrName>
                                        </p:attrNameLst>
                                      </p:cBhvr>
                                      <p:tavLst>
                                        <p:tav tm="0">
                                          <p:val>
                                            <p:fltVal val="0"/>
                                          </p:val>
                                        </p:tav>
                                        <p:tav tm="100000">
                                          <p:val>
                                            <p:strVal val="#ppt_h"/>
                                          </p:val>
                                        </p:tav>
                                      </p:tavLst>
                                    </p:anim>
                                    <p:anim calcmode="lin" valueType="num">
                                      <p:cBhvr>
                                        <p:cTn id="21" dur="250" fill="hold"/>
                                        <p:tgtEl>
                                          <p:spTgt spid="9"/>
                                        </p:tgtEl>
                                        <p:attrNameLst>
                                          <p:attrName>style.rotation</p:attrName>
                                        </p:attrNameLst>
                                      </p:cBhvr>
                                      <p:tavLst>
                                        <p:tav tm="0">
                                          <p:val>
                                            <p:fltVal val="90"/>
                                          </p:val>
                                        </p:tav>
                                        <p:tav tm="100000">
                                          <p:val>
                                            <p:fltVal val="0"/>
                                          </p:val>
                                        </p:tav>
                                      </p:tavLst>
                                    </p:anim>
                                    <p:animEffect transition="in" filter="fade">
                                      <p:cBhvr>
                                        <p:cTn id="22" dur="250"/>
                                        <p:tgtEl>
                                          <p:spTgt spid="9"/>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250" fill="hold"/>
                                        <p:tgtEl>
                                          <p:spTgt spid="12"/>
                                        </p:tgtEl>
                                        <p:attrNameLst>
                                          <p:attrName>ppt_w</p:attrName>
                                        </p:attrNameLst>
                                      </p:cBhvr>
                                      <p:tavLst>
                                        <p:tav tm="0">
                                          <p:val>
                                            <p:fltVal val="0"/>
                                          </p:val>
                                        </p:tav>
                                        <p:tav tm="100000">
                                          <p:val>
                                            <p:strVal val="#ppt_w"/>
                                          </p:val>
                                        </p:tav>
                                      </p:tavLst>
                                    </p:anim>
                                    <p:anim calcmode="lin" valueType="num">
                                      <p:cBhvr>
                                        <p:cTn id="32" dur="250" fill="hold"/>
                                        <p:tgtEl>
                                          <p:spTgt spid="12"/>
                                        </p:tgtEl>
                                        <p:attrNameLst>
                                          <p:attrName>ppt_h</p:attrName>
                                        </p:attrNameLst>
                                      </p:cBhvr>
                                      <p:tavLst>
                                        <p:tav tm="0">
                                          <p:val>
                                            <p:fltVal val="0"/>
                                          </p:val>
                                        </p:tav>
                                        <p:tav tm="100000">
                                          <p:val>
                                            <p:strVal val="#ppt_h"/>
                                          </p:val>
                                        </p:tav>
                                      </p:tavLst>
                                    </p:anim>
                                    <p:anim calcmode="lin" valueType="num">
                                      <p:cBhvr>
                                        <p:cTn id="33" dur="250" fill="hold"/>
                                        <p:tgtEl>
                                          <p:spTgt spid="12"/>
                                        </p:tgtEl>
                                        <p:attrNameLst>
                                          <p:attrName>style.rotation</p:attrName>
                                        </p:attrNameLst>
                                      </p:cBhvr>
                                      <p:tavLst>
                                        <p:tav tm="0">
                                          <p:val>
                                            <p:fltVal val="90"/>
                                          </p:val>
                                        </p:tav>
                                        <p:tav tm="100000">
                                          <p:val>
                                            <p:fltVal val="0"/>
                                          </p:val>
                                        </p:tav>
                                      </p:tavLst>
                                    </p:anim>
                                    <p:animEffect transition="in" filter="fade">
                                      <p:cBhvr>
                                        <p:cTn id="34" dur="250"/>
                                        <p:tgtEl>
                                          <p:spTgt spid="12"/>
                                        </p:tgtEl>
                                      </p:cBhvr>
                                    </p:animEffect>
                                  </p:childTnLst>
                                </p:cTn>
                              </p:par>
                              <p:par>
                                <p:cTn id="35" presetID="3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250" fill="hold"/>
                                        <p:tgtEl>
                                          <p:spTgt spid="13"/>
                                        </p:tgtEl>
                                        <p:attrNameLst>
                                          <p:attrName>ppt_w</p:attrName>
                                        </p:attrNameLst>
                                      </p:cBhvr>
                                      <p:tavLst>
                                        <p:tav tm="0">
                                          <p:val>
                                            <p:fltVal val="0"/>
                                          </p:val>
                                        </p:tav>
                                        <p:tav tm="100000">
                                          <p:val>
                                            <p:strVal val="#ppt_w"/>
                                          </p:val>
                                        </p:tav>
                                      </p:tavLst>
                                    </p:anim>
                                    <p:anim calcmode="lin" valueType="num">
                                      <p:cBhvr>
                                        <p:cTn id="38" dur="250" fill="hold"/>
                                        <p:tgtEl>
                                          <p:spTgt spid="13"/>
                                        </p:tgtEl>
                                        <p:attrNameLst>
                                          <p:attrName>ppt_h</p:attrName>
                                        </p:attrNameLst>
                                      </p:cBhvr>
                                      <p:tavLst>
                                        <p:tav tm="0">
                                          <p:val>
                                            <p:fltVal val="0"/>
                                          </p:val>
                                        </p:tav>
                                        <p:tav tm="100000">
                                          <p:val>
                                            <p:strVal val="#ppt_h"/>
                                          </p:val>
                                        </p:tav>
                                      </p:tavLst>
                                    </p:anim>
                                    <p:anim calcmode="lin" valueType="num">
                                      <p:cBhvr>
                                        <p:cTn id="39" dur="250" fill="hold"/>
                                        <p:tgtEl>
                                          <p:spTgt spid="13"/>
                                        </p:tgtEl>
                                        <p:attrNameLst>
                                          <p:attrName>style.rotation</p:attrName>
                                        </p:attrNameLst>
                                      </p:cBhvr>
                                      <p:tavLst>
                                        <p:tav tm="0">
                                          <p:val>
                                            <p:fltVal val="90"/>
                                          </p:val>
                                        </p:tav>
                                        <p:tav tm="100000">
                                          <p:val>
                                            <p:fltVal val="0"/>
                                          </p:val>
                                        </p:tav>
                                      </p:tavLst>
                                    </p:anim>
                                    <p:animEffect transition="in" filter="fade">
                                      <p:cBhvr>
                                        <p:cTn id="40"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a:p>
            <a:pPr marL="571500" indent="-571500">
              <a:buClr>
                <a:srgbClr val="92D050"/>
              </a:buClr>
              <a:buFont typeface="Wingdings" panose="05000000000000000000" pitchFamily="2" charset="2"/>
              <a:buChar char="à"/>
            </a:pPr>
            <a:r>
              <a:rPr lang="en-US" dirty="0" smtClean="0">
                <a:solidFill>
                  <a:schemeClr val="tx1"/>
                </a:solidFill>
                <a:latin typeface="+mj-lt"/>
                <a:sym typeface="Wingdings" panose="05000000000000000000" pitchFamily="2" charset="2"/>
              </a:rPr>
              <a:t>Azure </a:t>
            </a:r>
            <a:r>
              <a:rPr lang="en-US" altLang="zh-CN" dirty="0" smtClean="0">
                <a:solidFill>
                  <a:schemeClr val="tx1"/>
                </a:solidFill>
                <a:latin typeface="+mj-lt"/>
                <a:sym typeface="Wingdings" panose="05000000000000000000" pitchFamily="2" charset="2"/>
              </a:rPr>
              <a:t>Files</a:t>
            </a:r>
            <a:endParaRPr lang="en-US" sz="4000" dirty="0" smtClean="0">
              <a:solidFill>
                <a:schemeClr val="bg1"/>
              </a:solidFill>
              <a:latin typeface="+mj-lt"/>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solidFill>
                  <a:srgbClr val="000000"/>
                </a:solidFill>
              </a:rPr>
              <a:t>Azure Files</a:t>
            </a:r>
            <a:endParaRPr lang="en-US" sz="1765" dirty="0">
              <a:solidFill>
                <a:srgbClr val="000000"/>
              </a:solidFill>
            </a:endParaRPr>
          </a:p>
        </p:txBody>
      </p:sp>
      <p:sp>
        <p:nvSpPr>
          <p:cNvPr id="3" name="Content Placeholder 2"/>
          <p:cNvSpPr>
            <a:spLocks noGrp="1"/>
          </p:cNvSpPr>
          <p:nvPr>
            <p:ph sz="quarter" idx="10"/>
          </p:nvPr>
        </p:nvSpPr>
        <p:spPr>
          <a:xfrm>
            <a:off x="274712" y="2193928"/>
            <a:ext cx="6946796" cy="2719388"/>
          </a:xfrm>
        </p:spPr>
        <p:txBody>
          <a:bodyPr/>
          <a:lstStyle/>
          <a:p>
            <a:r>
              <a:rPr lang="en-US" sz="2800" dirty="0"/>
              <a:t>Shared Network File Storage for Azure</a:t>
            </a:r>
          </a:p>
          <a:p>
            <a:r>
              <a:rPr lang="en-US" sz="2800" dirty="0"/>
              <a:t>Availability, durability, scalability are managed automatically</a:t>
            </a:r>
          </a:p>
          <a:p>
            <a:r>
              <a:rPr lang="en-US" sz="2800" dirty="0"/>
              <a:t>Supports two interfaces: SMB and REST</a:t>
            </a:r>
          </a:p>
          <a:p>
            <a:endParaRPr lang="en-US" sz="2800" dirty="0"/>
          </a:p>
        </p:txBody>
      </p:sp>
      <p:grpSp>
        <p:nvGrpSpPr>
          <p:cNvPr id="6" name="Group 5"/>
          <p:cNvGrpSpPr/>
          <p:nvPr/>
        </p:nvGrpSpPr>
        <p:grpSpPr>
          <a:xfrm>
            <a:off x="7221508" y="2193928"/>
            <a:ext cx="4733929" cy="2161316"/>
            <a:chOff x="3729036" y="4359555"/>
            <a:chExt cx="4733929" cy="2161316"/>
          </a:xfrm>
        </p:grpSpPr>
        <p:grpSp>
          <p:nvGrpSpPr>
            <p:cNvPr id="24" name="Group 23"/>
            <p:cNvGrpSpPr/>
            <p:nvPr/>
          </p:nvGrpSpPr>
          <p:grpSpPr>
            <a:xfrm>
              <a:off x="3729036" y="4359555"/>
              <a:ext cx="4733929" cy="710904"/>
              <a:chOff x="3666828" y="3592945"/>
              <a:chExt cx="4733929" cy="710904"/>
            </a:xfrm>
          </p:grpSpPr>
          <p:sp>
            <p:nvSpPr>
              <p:cNvPr id="5" name="Flowchart: Process 4"/>
              <p:cNvSpPr/>
              <p:nvPr/>
            </p:nvSpPr>
            <p:spPr bwMode="auto">
              <a:xfrm>
                <a:off x="3666828"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7" name="Flowchart: Process 6"/>
              <p:cNvSpPr/>
              <p:nvPr/>
            </p:nvSpPr>
            <p:spPr bwMode="auto">
              <a:xfrm>
                <a:off x="4908285"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smtClean="0">
                    <a:gradFill>
                      <a:gsLst>
                        <a:gs pos="0">
                          <a:srgbClr val="FFFFFF"/>
                        </a:gs>
                        <a:gs pos="100000">
                          <a:srgbClr val="FFFFFF"/>
                        </a:gs>
                      </a:gsLst>
                      <a:lin ang="5400000" scaled="0"/>
                    </a:gradFill>
                    <a:latin typeface="+mj-lt"/>
                    <a:ea typeface="Segoe UI" pitchFamily="34" charset="0"/>
                    <a:cs typeface="Segoe UI" pitchFamily="34" charset="0"/>
                  </a:rPr>
                  <a:t>IaaS </a:t>
                </a:r>
                <a:r>
                  <a:rPr lang="en-US" sz="2353" dirty="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8" name="Flowchart: Process 7"/>
              <p:cNvSpPr/>
              <p:nvPr/>
            </p:nvSpPr>
            <p:spPr bwMode="auto">
              <a:xfrm>
                <a:off x="6149742"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IaaS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sp>
            <p:nvSpPr>
              <p:cNvPr id="9" name="Flowchart: Process 8"/>
              <p:cNvSpPr/>
              <p:nvPr/>
            </p:nvSpPr>
            <p:spPr bwMode="auto">
              <a:xfrm>
                <a:off x="7391199" y="3592945"/>
                <a:ext cx="1009558" cy="710904"/>
              </a:xfrm>
              <a:prstGeom prst="flowChartProcess">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353" dirty="0">
                    <a:gradFill>
                      <a:gsLst>
                        <a:gs pos="0">
                          <a:srgbClr val="FFFFFF"/>
                        </a:gs>
                        <a:gs pos="100000">
                          <a:srgbClr val="FFFFFF"/>
                        </a:gs>
                      </a:gsLst>
                      <a:lin ang="5400000" scaled="0"/>
                    </a:gradFill>
                    <a:latin typeface="+mj-lt"/>
                    <a:ea typeface="Segoe UI" pitchFamily="34" charset="0"/>
                    <a:cs typeface="Segoe UI" pitchFamily="34" charset="0"/>
                  </a:rPr>
                  <a:t> VM</a:t>
                </a:r>
              </a:p>
            </p:txBody>
          </p:sp>
        </p:grpSp>
        <p:sp>
          <p:nvSpPr>
            <p:cNvPr id="10" name="Cloud 9"/>
            <p:cNvSpPr/>
            <p:nvPr/>
          </p:nvSpPr>
          <p:spPr bwMode="auto">
            <a:xfrm>
              <a:off x="3989723" y="5325894"/>
              <a:ext cx="4212554" cy="1194977"/>
            </a:xfrm>
            <a:prstGeom prst="cloud">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600" dirty="0" smtClean="0">
                  <a:gradFill>
                    <a:gsLst>
                      <a:gs pos="0">
                        <a:srgbClr val="FFFFFF"/>
                      </a:gs>
                      <a:gs pos="100000">
                        <a:srgbClr val="FFFFFF"/>
                      </a:gs>
                    </a:gsLst>
                    <a:lin ang="5400000" scaled="0"/>
                  </a:gradFill>
                  <a:latin typeface="+mj-lt"/>
                  <a:ea typeface="Segoe UI" pitchFamily="34" charset="0"/>
                  <a:cs typeface="Segoe UI" pitchFamily="34" charset="0"/>
                </a:rPr>
                <a:t>Azure </a:t>
              </a:r>
              <a:r>
                <a:rPr lang="en-US" sz="2600" dirty="0">
                  <a:gradFill>
                    <a:gsLst>
                      <a:gs pos="0">
                        <a:srgbClr val="FFFFFF"/>
                      </a:gs>
                      <a:gs pos="100000">
                        <a:srgbClr val="FFFFFF"/>
                      </a:gs>
                    </a:gsLst>
                    <a:lin ang="5400000" scaled="0"/>
                  </a:gradFill>
                  <a:latin typeface="+mj-lt"/>
                  <a:ea typeface="Segoe UI" pitchFamily="34" charset="0"/>
                  <a:cs typeface="Segoe UI" pitchFamily="34" charset="0"/>
                </a:rPr>
                <a:t>File Share</a:t>
              </a:r>
            </a:p>
            <a:p>
              <a:pPr algn="ctr" defTabSz="913927" fontAlgn="base">
                <a:lnSpc>
                  <a:spcPct val="90000"/>
                </a:lnSpc>
                <a:spcBef>
                  <a:spcPct val="0"/>
                </a:spcBef>
                <a:spcAft>
                  <a:spcPct val="0"/>
                </a:spcAft>
              </a:pP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r>
                <a:rPr lang="en-US" sz="2600" dirty="0" err="1">
                  <a:gradFill>
                    <a:gsLst>
                      <a:gs pos="0">
                        <a:srgbClr val="FFFFFF"/>
                      </a:gs>
                      <a:gs pos="100000">
                        <a:srgbClr val="FFFFFF"/>
                      </a:gs>
                    </a:gsLst>
                    <a:lin ang="5400000" scaled="0"/>
                  </a:gradFill>
                  <a:latin typeface="+mj-lt"/>
                  <a:ea typeface="Segoe UI" pitchFamily="34" charset="0"/>
                  <a:cs typeface="Segoe UI" pitchFamily="34" charset="0"/>
                </a:rPr>
                <a:t>PaaS</a:t>
              </a:r>
              <a:r>
                <a:rPr lang="en-US" sz="2600" dirty="0">
                  <a:gradFill>
                    <a:gsLst>
                      <a:gs pos="0">
                        <a:srgbClr val="FFFFFF"/>
                      </a:gs>
                      <a:gs pos="100000">
                        <a:srgbClr val="FFFFFF"/>
                      </a:gs>
                    </a:gsLst>
                    <a:lin ang="5400000" scaled="0"/>
                  </a:gradFill>
                  <a:latin typeface="+mj-lt"/>
                  <a:ea typeface="Segoe UI" pitchFamily="34" charset="0"/>
                  <a:cs typeface="Segoe UI" pitchFamily="34" charset="0"/>
                </a:rPr>
                <a:t>)</a:t>
              </a:r>
            </a:p>
          </p:txBody>
        </p:sp>
        <p:cxnSp>
          <p:nvCxnSpPr>
            <p:cNvPr id="12" name="Straight Arrow Connector 11"/>
            <p:cNvCxnSpPr>
              <a:stCxn id="5" idx="2"/>
              <a:endCxn id="10" idx="3"/>
            </p:cNvCxnSpPr>
            <p:nvPr/>
          </p:nvCxnSpPr>
          <p:spPr>
            <a:xfrm>
              <a:off x="4233815" y="5070459"/>
              <a:ext cx="1862185"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2"/>
              <a:endCxn id="10" idx="3"/>
            </p:cNvCxnSpPr>
            <p:nvPr/>
          </p:nvCxnSpPr>
          <p:spPr>
            <a:xfrm>
              <a:off x="5475272" y="5070459"/>
              <a:ext cx="620728"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3"/>
            </p:cNvCxnSpPr>
            <p:nvPr/>
          </p:nvCxnSpPr>
          <p:spPr>
            <a:xfrm flipH="1">
              <a:off x="6096000" y="5070459"/>
              <a:ext cx="620729"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2"/>
              <a:endCxn id="10" idx="3"/>
            </p:cNvCxnSpPr>
            <p:nvPr/>
          </p:nvCxnSpPr>
          <p:spPr>
            <a:xfrm flipH="1">
              <a:off x="6096000" y="5070459"/>
              <a:ext cx="1862186" cy="32375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253415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lgn="ctr"/>
            <a:r>
              <a:rPr lang="en-US" altLang="zh-CN" dirty="0"/>
              <a:t>Your service</a:t>
            </a:r>
            <a:endParaRPr lang="en-US" dirty="0"/>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sz="4400" dirty="0" smtClean="0"/>
              <a:t>Azure Files </a:t>
            </a:r>
            <a:r>
              <a:rPr lang="en-US" sz="3600" dirty="0" smtClean="0"/>
              <a:t>Scenarios</a:t>
            </a:r>
            <a:endParaRPr lang="en-US" sz="3600" dirty="0"/>
          </a:p>
        </p:txBody>
      </p:sp>
      <p:sp>
        <p:nvSpPr>
          <p:cNvPr id="2" name="Text Placeholder 1"/>
          <p:cNvSpPr>
            <a:spLocks noGrp="1"/>
          </p:cNvSpPr>
          <p:nvPr>
            <p:ph sz="quarter" idx="10"/>
          </p:nvPr>
        </p:nvSpPr>
        <p:spPr>
          <a:prstGeom prst="rect">
            <a:avLst/>
          </a:prstGeom>
        </p:spPr>
        <p:txBody>
          <a:bodyPr anchor="ctr">
            <a:noAutofit/>
          </a:bodyPr>
          <a:lstStyle/>
          <a:p>
            <a:pPr>
              <a:lnSpc>
                <a:spcPct val="100000"/>
              </a:lnSpc>
              <a:buFont typeface="Arial" panose="020B0604020202020204" pitchFamily="34" charset="0"/>
              <a:buChar char="•"/>
            </a:pPr>
            <a:r>
              <a:rPr lang="en-US" sz="2400" dirty="0" smtClean="0"/>
              <a:t>Share </a:t>
            </a:r>
            <a:r>
              <a:rPr lang="en-US" sz="2400" dirty="0"/>
              <a:t>data </a:t>
            </a:r>
            <a:r>
              <a:rPr lang="en-US" sz="2400" dirty="0" smtClean="0"/>
              <a:t>across VMs and applications</a:t>
            </a:r>
          </a:p>
          <a:p>
            <a:pPr lvl="1">
              <a:lnSpc>
                <a:spcPct val="100000"/>
              </a:lnSpc>
              <a:buFont typeface="Arial" panose="020B0604020202020204" pitchFamily="34" charset="0"/>
              <a:buChar char="•"/>
            </a:pPr>
            <a:r>
              <a:rPr lang="en-US" sz="2400" dirty="0" smtClean="0"/>
              <a:t>Multiple writers, multiple readers using standard file system semantics.</a:t>
            </a:r>
          </a:p>
          <a:p>
            <a:pPr>
              <a:lnSpc>
                <a:spcPct val="100000"/>
              </a:lnSpc>
              <a:buFont typeface="Arial" panose="020B0604020202020204" pitchFamily="34" charset="0"/>
              <a:buChar char="•"/>
            </a:pPr>
            <a:r>
              <a:rPr lang="en-US" sz="2400" dirty="0" smtClean="0"/>
              <a:t>Share settings throughout services</a:t>
            </a:r>
          </a:p>
          <a:p>
            <a:pPr lvl="1">
              <a:lnSpc>
                <a:spcPct val="100000"/>
              </a:lnSpc>
              <a:buFont typeface="Arial" panose="020B0604020202020204" pitchFamily="34" charset="0"/>
              <a:buChar char="•"/>
            </a:pPr>
            <a:r>
              <a:rPr lang="en-US" sz="2400" dirty="0" smtClean="0"/>
              <a:t>VMs can read settings and files from a common, shared location.  These can be updated externally via REST.</a:t>
            </a:r>
          </a:p>
          <a:p>
            <a:pPr>
              <a:lnSpc>
                <a:spcPct val="100000"/>
              </a:lnSpc>
              <a:buFont typeface="Arial" panose="020B0604020202020204" pitchFamily="34" charset="0"/>
              <a:buChar char="•"/>
            </a:pPr>
            <a:r>
              <a:rPr lang="en-US" sz="2400" dirty="0" smtClean="0"/>
              <a:t>Dev/Test/Debug</a:t>
            </a:r>
          </a:p>
          <a:p>
            <a:pPr lvl="1">
              <a:lnSpc>
                <a:spcPct val="100000"/>
              </a:lnSpc>
              <a:buFont typeface="Arial" panose="020B0604020202020204" pitchFamily="34" charset="0"/>
              <a:buChar char="•"/>
            </a:pPr>
            <a:r>
              <a:rPr lang="en-US" sz="2400" dirty="0" smtClean="0"/>
              <a:t>Very useful to have a shared location for installing applications, setting up VMs, running tools, and keeping notes while developing, testing, and debugging cloud services.</a:t>
            </a:r>
          </a:p>
        </p:txBody>
      </p:sp>
    </p:spTree>
    <p:extLst>
      <p:ext uri="{BB962C8B-B14F-4D97-AF65-F5344CB8AC3E}">
        <p14:creationId xmlns:p14="http://schemas.microsoft.com/office/powerpoint/2010/main" val="40797418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a16="http://schemas.microsoft.com/office/drawing/2014/main" val="20000"/>
                    </a:ext>
                  </a:extLst>
                </a:gridCol>
                <a:gridCol w="1500027">
                  <a:extLst>
                    <a:ext uri="{9D8B030D-6E8A-4147-A177-3AD203B41FA5}">
                      <a16:colId xmlns:a16="http://schemas.microsoft.com/office/drawing/2014/main" val="20001"/>
                    </a:ext>
                  </a:extLst>
                </a:gridCol>
                <a:gridCol w="1510301">
                  <a:extLst>
                    <a:ext uri="{9D8B030D-6E8A-4147-A177-3AD203B41FA5}">
                      <a16:colId xmlns:a16="http://schemas.microsoft.com/office/drawing/2014/main" val="20002"/>
                    </a:ext>
                  </a:extLst>
                </a:gridCol>
                <a:gridCol w="1500027">
                  <a:extLst>
                    <a:ext uri="{9D8B030D-6E8A-4147-A177-3AD203B41FA5}">
                      <a16:colId xmlns:a16="http://schemas.microsoft.com/office/drawing/2014/main" val="20003"/>
                    </a:ext>
                  </a:extLst>
                </a:gridCol>
                <a:gridCol w="1397285">
                  <a:extLst>
                    <a:ext uri="{9D8B030D-6E8A-4147-A177-3AD203B41FA5}">
                      <a16:colId xmlns:a16="http://schemas.microsoft.com/office/drawing/2014/main" val="20004"/>
                    </a:ext>
                  </a:extLst>
                </a:gridCol>
                <a:gridCol w="2225598">
                  <a:extLst>
                    <a:ext uri="{9D8B030D-6E8A-4147-A177-3AD203B41FA5}">
                      <a16:colId xmlns:a16="http://schemas.microsoft.com/office/drawing/2014/main" val="20005"/>
                    </a:ext>
                  </a:extLst>
                </a:gridCol>
                <a:gridCol w="1579489">
                  <a:extLst>
                    <a:ext uri="{9D8B030D-6E8A-4147-A177-3AD203B41FA5}">
                      <a16:colId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37</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a:t>
            </a:r>
          </a:p>
        </p:txBody>
      </p:sp>
      <p:grpSp>
        <p:nvGrpSpPr>
          <p:cNvPr id="6" name="Group 5"/>
          <p:cNvGrpSpPr/>
          <p:nvPr/>
        </p:nvGrpSpPr>
        <p:grpSpPr>
          <a:xfrm>
            <a:off x="3356375" y="1542617"/>
            <a:ext cx="5279495" cy="3977771"/>
            <a:chOff x="3347477" y="1573053"/>
            <a:chExt cx="5385360" cy="4057534"/>
          </a:xfrm>
        </p:grpSpPr>
        <p:sp>
          <p:nvSpPr>
            <p:cNvPr id="7" name="Freeform 6"/>
            <p:cNvSpPr>
              <a:spLocks/>
            </p:cNvSpPr>
            <p:nvPr/>
          </p:nvSpPr>
          <p:spPr bwMode="auto">
            <a:xfrm>
              <a:off x="7603933" y="4567448"/>
              <a:ext cx="1128904" cy="95513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6819049" y="4444655"/>
              <a:ext cx="831835" cy="1080257"/>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3800679" y="4748921"/>
              <a:ext cx="670494" cy="795475"/>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cxnSp>
          <p:nvCxnSpPr>
            <p:cNvPr id="10" name="Straight Arrow Connector 9"/>
            <p:cNvCxnSpPr/>
            <p:nvPr/>
          </p:nvCxnSpPr>
          <p:spPr>
            <a:xfrm>
              <a:off x="4815620" y="3095278"/>
              <a:ext cx="0" cy="641471"/>
            </a:xfrm>
            <a:prstGeom prst="straightConnector1">
              <a:avLst/>
            </a:prstGeom>
            <a:noFill/>
            <a:ln w="57150" cap="flat" cmpd="sng" algn="ctr">
              <a:solidFill>
                <a:srgbClr val="68217A"/>
              </a:solidFill>
              <a:prstDash val="sysDot"/>
              <a:headEnd type="none"/>
              <a:tailEnd type="triangle"/>
            </a:ln>
            <a:effectLst/>
          </p:spPr>
        </p:cxnSp>
        <p:cxnSp>
          <p:nvCxnSpPr>
            <p:cNvPr id="11" name="Straight Arrow Connector 10"/>
            <p:cNvCxnSpPr/>
            <p:nvPr/>
          </p:nvCxnSpPr>
          <p:spPr>
            <a:xfrm>
              <a:off x="7064118" y="2930416"/>
              <a:ext cx="0" cy="837784"/>
            </a:xfrm>
            <a:prstGeom prst="straightConnector1">
              <a:avLst/>
            </a:prstGeom>
            <a:noFill/>
            <a:ln w="57150" cap="flat" cmpd="sng" algn="ctr">
              <a:solidFill>
                <a:srgbClr val="68217A"/>
              </a:solidFill>
              <a:prstDash val="sysDot"/>
              <a:headEnd type="none"/>
              <a:tailEnd type="triangle"/>
            </a:ln>
            <a:effectLst/>
          </p:spPr>
        </p:cxnSp>
        <p:grpSp>
          <p:nvGrpSpPr>
            <p:cNvPr id="12" name="Group 11"/>
            <p:cNvGrpSpPr/>
            <p:nvPr/>
          </p:nvGrpSpPr>
          <p:grpSpPr>
            <a:xfrm>
              <a:off x="4198083" y="1573053"/>
              <a:ext cx="3956256" cy="1550577"/>
              <a:chOff x="616226" y="1630760"/>
              <a:chExt cx="4596553" cy="1801531"/>
            </a:xfrm>
          </p:grpSpPr>
          <p:sp>
            <p:nvSpPr>
              <p:cNvPr id="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2" name="TextBox 61"/>
              <p:cNvSpPr txBox="1"/>
              <p:nvPr/>
            </p:nvSpPr>
            <p:spPr>
              <a:xfrm>
                <a:off x="1348933" y="2418609"/>
                <a:ext cx="2691307" cy="778404"/>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400" kern="0" dirty="0">
                    <a:solidFill>
                      <a:srgbClr val="FFFFFF"/>
                    </a:solidFill>
                  </a:rPr>
                  <a:t>Microsoft Azure </a:t>
                </a:r>
                <a:br>
                  <a:rPr lang="en-US" sz="1400" kern="0" dirty="0">
                    <a:solidFill>
                      <a:srgbClr val="FFFFFF"/>
                    </a:solidFill>
                  </a:rPr>
                </a:br>
                <a:r>
                  <a:rPr lang="en-US" sz="1200" kern="0" dirty="0">
                    <a:solidFill>
                      <a:srgbClr val="FFFFFF"/>
                    </a:solidFill>
                  </a:rPr>
                  <a:t>Hyper-V Recovery Manager</a:t>
                </a:r>
                <a:endParaRPr lang="en-US" sz="1400" kern="0" dirty="0">
                  <a:solidFill>
                    <a:srgbClr val="FFFFFF"/>
                  </a:solidFill>
                </a:endParaRPr>
              </a:p>
            </p:txBody>
          </p:sp>
        </p:grpSp>
        <p:sp>
          <p:nvSpPr>
            <p:cNvPr id="13" name="Left-Right Arrow 12"/>
            <p:cNvSpPr/>
            <p:nvPr/>
          </p:nvSpPr>
          <p:spPr bwMode="auto">
            <a:xfrm>
              <a:off x="5221295" y="4717614"/>
              <a:ext cx="1407263" cy="181417"/>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888336" y="3235920"/>
              <a:ext cx="2156693" cy="148340"/>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15" name="Rectangle 14"/>
            <p:cNvSpPr/>
            <p:nvPr/>
          </p:nvSpPr>
          <p:spPr>
            <a:xfrm>
              <a:off x="5121475" y="4358910"/>
              <a:ext cx="1597285" cy="296681"/>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16" name="Group 15"/>
            <p:cNvGrpSpPr/>
            <p:nvPr/>
          </p:nvGrpSpPr>
          <p:grpSpPr>
            <a:xfrm>
              <a:off x="4381455" y="3770095"/>
              <a:ext cx="1525356" cy="1852253"/>
              <a:chOff x="1047576" y="3696507"/>
              <a:chExt cx="1495583" cy="1816099"/>
            </a:xfrm>
          </p:grpSpPr>
          <p:sp>
            <p:nvSpPr>
              <p:cNvPr id="45" name="TextBox 44"/>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46" name="Group 45"/>
              <p:cNvGrpSpPr/>
              <p:nvPr/>
            </p:nvGrpSpPr>
            <p:grpSpPr>
              <a:xfrm>
                <a:off x="1055947" y="4121329"/>
                <a:ext cx="815599" cy="1297016"/>
                <a:chOff x="13103226" y="2775830"/>
                <a:chExt cx="1039812" cy="1616572"/>
              </a:xfrm>
            </p:grpSpPr>
            <p:sp>
              <p:nvSpPr>
                <p:cNvPr id="50"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6"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7"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8"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7" name="TextBox 46"/>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48" name="Rectangle 47"/>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17" name="Group 16"/>
            <p:cNvGrpSpPr/>
            <p:nvPr/>
          </p:nvGrpSpPr>
          <p:grpSpPr>
            <a:xfrm>
              <a:off x="6011943" y="3767218"/>
              <a:ext cx="1483583" cy="1863369"/>
              <a:chOff x="2646239" y="3693687"/>
              <a:chExt cx="1454625" cy="1826998"/>
            </a:xfrm>
          </p:grpSpPr>
          <p:sp>
            <p:nvSpPr>
              <p:cNvPr id="30" name="TextBox 29"/>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31" name="Group 30"/>
              <p:cNvGrpSpPr/>
              <p:nvPr/>
            </p:nvGrpSpPr>
            <p:grpSpPr>
              <a:xfrm>
                <a:off x="3251903" y="4125870"/>
                <a:ext cx="815599" cy="1291203"/>
                <a:chOff x="13103226" y="2775830"/>
                <a:chExt cx="1039812" cy="1616572"/>
              </a:xfrm>
            </p:grpSpPr>
            <p:sp>
              <p:nvSpPr>
                <p:cNvPr id="36"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1"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2"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3"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4"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32" name="TextBox 31"/>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33" name="Group 32"/>
              <p:cNvGrpSpPr/>
              <p:nvPr/>
            </p:nvGrpSpPr>
            <p:grpSpPr>
              <a:xfrm>
                <a:off x="3250818" y="3693687"/>
                <a:ext cx="850046" cy="430383"/>
                <a:chOff x="3510283" y="4155823"/>
                <a:chExt cx="984977" cy="498699"/>
              </a:xfrm>
            </p:grpSpPr>
            <p:sp>
              <p:nvSpPr>
                <p:cNvPr id="34" name="Rectangle 33"/>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18" name="Group 17"/>
            <p:cNvGrpSpPr/>
            <p:nvPr/>
          </p:nvGrpSpPr>
          <p:grpSpPr>
            <a:xfrm>
              <a:off x="3561254" y="5140022"/>
              <a:ext cx="196756" cy="377743"/>
              <a:chOff x="7791149" y="4987730"/>
              <a:chExt cx="192916" cy="370370"/>
            </a:xfrm>
          </p:grpSpPr>
          <p:sp>
            <p:nvSpPr>
              <p:cNvPr id="2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19" name="Group 18"/>
            <p:cNvGrpSpPr/>
            <p:nvPr/>
          </p:nvGrpSpPr>
          <p:grpSpPr>
            <a:xfrm>
              <a:off x="3347477" y="5141660"/>
              <a:ext cx="196756" cy="377743"/>
              <a:chOff x="7791149" y="4987730"/>
              <a:chExt cx="192916" cy="370370"/>
            </a:xfrm>
          </p:grpSpPr>
          <p:sp>
            <p:nvSpPr>
              <p:cNvPr id="2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20" name="Group 19"/>
            <p:cNvGrpSpPr/>
            <p:nvPr/>
          </p:nvGrpSpPr>
          <p:grpSpPr>
            <a:xfrm>
              <a:off x="7944506" y="5131945"/>
              <a:ext cx="196756" cy="377743"/>
              <a:chOff x="7791149" y="4987730"/>
              <a:chExt cx="192916" cy="370370"/>
            </a:xfrm>
          </p:grpSpPr>
          <p:sp>
            <p:nvSpPr>
              <p:cNvPr id="2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sp>
        <p:nvSpPr>
          <p:cNvPr id="63" name="Rectangle 62"/>
          <p:cNvSpPr/>
          <p:nvPr/>
        </p:nvSpPr>
        <p:spPr bwMode="auto">
          <a:xfrm>
            <a:off x="-18383" y="541346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5694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82512E-7 4.26691E-7 L -0.2553 4.26691E-7 " pathEditMode="relative" rAng="0" ptsTypes="AA">
                                      <p:cBhvr>
                                        <p:cTn id="6" dur="1000" fill="hold"/>
                                        <p:tgtEl>
                                          <p:spTgt spid="6"/>
                                        </p:tgtEl>
                                        <p:attrNameLst>
                                          <p:attrName>ppt_x</p:attrName>
                                          <p:attrName>ppt_y</p:attrName>
                                        </p:attrNameLst>
                                      </p:cBhvr>
                                      <p:rCtr x="-127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3547772" y="1453775"/>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67560" y="266945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49557" y="3145329"/>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451165" y="4894204"/>
            <a:ext cx="1075785" cy="42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ubtitle 5"/>
          <p:cNvSpPr>
            <a:spLocks noGrp="1"/>
          </p:cNvSpPr>
          <p:nvPr>
            <p:ph type="subTitle" idx="4294967295"/>
          </p:nvPr>
        </p:nvSpPr>
        <p:spPr>
          <a:xfrm>
            <a:off x="580094" y="537446"/>
            <a:ext cx="11033125" cy="600075"/>
          </a:xfrm>
          <a:prstGeom prst="rect">
            <a:avLst/>
          </a:prstGeom>
        </p:spPr>
        <p:txBody>
          <a:bodyPr>
            <a:noAutofit/>
          </a:bodyPr>
          <a:lstStyle/>
          <a:p>
            <a:pPr marL="0" indent="0">
              <a:buNone/>
            </a:pPr>
            <a:r>
              <a:rPr lang="en-US" sz="4000" dirty="0" smtClean="0">
                <a:solidFill>
                  <a:srgbClr val="92D050"/>
                </a:solidFill>
                <a:latin typeface="+mj-lt"/>
                <a:sym typeface="Wingdings" panose="05000000000000000000" pitchFamily="2" charset="2"/>
              </a:rPr>
              <a:t> </a:t>
            </a:r>
            <a:r>
              <a:rPr lang="en-US" sz="4000" dirty="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sz="4000" dirty="0" smtClean="0">
                <a:solidFill>
                  <a:schemeClr val="bg2"/>
                </a:solidFill>
              </a:rPr>
              <a:t>application code</a:t>
            </a:r>
          </a:p>
          <a:p>
            <a:endParaRPr lang="en-US" sz="4000" dirty="0" smtClean="0">
              <a:solidFill>
                <a:schemeClr val="bg1"/>
              </a:solidFill>
              <a:latin typeface="+mj-lt"/>
            </a:endParaRPr>
          </a:p>
        </p:txBody>
      </p:sp>
      <p:sp>
        <p:nvSpPr>
          <p:cNvPr id="11" name="Subtitle 5"/>
          <p:cNvSpPr txBox="1">
            <a:spLocks/>
          </p:cNvSpPr>
          <p:nvPr/>
        </p:nvSpPr>
        <p:spPr>
          <a:xfrm>
            <a:off x="578775"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altLang="zh-CN" sz="4000" dirty="0" smtClean="0">
                <a:solidFill>
                  <a:schemeClr val="bg2"/>
                </a:solidFill>
                <a:latin typeface="+mj-lt"/>
                <a:sym typeface="Wingdings" panose="05000000000000000000" pitchFamily="2" charset="2"/>
              </a:rPr>
              <a:t>Required resources</a:t>
            </a:r>
            <a:endParaRPr lang="en-US" sz="4000" dirty="0" smtClean="0">
              <a:solidFill>
                <a:schemeClr val="bg1"/>
              </a:solidFill>
              <a:latin typeface="+mj-lt"/>
            </a:endParaRPr>
          </a:p>
        </p:txBody>
      </p:sp>
      <p:sp>
        <p:nvSpPr>
          <p:cNvPr id="12" name="Subtitle 5"/>
          <p:cNvSpPr txBox="1">
            <a:spLocks/>
          </p:cNvSpPr>
          <p:nvPr/>
        </p:nvSpPr>
        <p:spPr>
          <a:xfrm>
            <a:off x="578774" y="1137521"/>
            <a:ext cx="11034445" cy="6015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smtClean="0">
                <a:solidFill>
                  <a:srgbClr val="92D050"/>
                </a:solidFill>
                <a:latin typeface="+mj-lt"/>
                <a:sym typeface="Wingdings" panose="05000000000000000000" pitchFamily="2" charset="2"/>
              </a:rPr>
              <a:t> </a:t>
            </a:r>
            <a:r>
              <a:rPr lang="en-US" sz="4000" dirty="0" smtClean="0">
                <a:solidFill>
                  <a:schemeClr val="bg2"/>
                </a:solidFill>
                <a:latin typeface="+mj-lt"/>
                <a:sym typeface="Wingdings" panose="05000000000000000000" pitchFamily="2" charset="2"/>
              </a:rPr>
              <a:t>Y</a:t>
            </a:r>
            <a:r>
              <a:rPr lang="en-US" sz="4000" dirty="0" smtClean="0">
                <a:solidFill>
                  <a:schemeClr val="bg2"/>
                </a:solidFill>
                <a:latin typeface="+mj-lt"/>
              </a:rPr>
              <a:t>our </a:t>
            </a:r>
            <a:r>
              <a:rPr lang="en-US" altLang="zh-CN" sz="4000" dirty="0" smtClean="0">
                <a:solidFill>
                  <a:schemeClr val="bg2"/>
                </a:solidFill>
              </a:rPr>
              <a:t>infrastructure </a:t>
            </a:r>
            <a:r>
              <a:rPr lang="en-US" sz="4000" dirty="0" smtClean="0">
                <a:solidFill>
                  <a:schemeClr val="bg2"/>
                </a:solidFill>
              </a:rPr>
              <a:t>code</a:t>
            </a:r>
          </a:p>
          <a:p>
            <a:endParaRPr lang="en-US" sz="4000" dirty="0" smtClean="0">
              <a:solidFill>
                <a:schemeClr val="bg1"/>
              </a:solidFill>
              <a:latin typeface="+mj-lt"/>
            </a:endParaRPr>
          </a:p>
        </p:txBody>
      </p:sp>
    </p:spTree>
    <p:extLst>
      <p:ext uri="{BB962C8B-B14F-4D97-AF65-F5344CB8AC3E}">
        <p14:creationId xmlns:p14="http://schemas.microsoft.com/office/powerpoint/2010/main" val="9654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3" presetClass="path" presetSubtype="0" accel="50000" decel="50000" fill="hold" nodeType="clickEffect">
                                  <p:stCondLst>
                                    <p:cond delay="0"/>
                                  </p:stCondLst>
                                  <p:childTnLst>
                                    <p:animMotion origin="layout" path="M -6.25E-7 -1.85185E-6 L 0.33529 -1.85185E-6 " pathEditMode="relative" rAng="0" ptsTypes="AA">
                                      <p:cBhvr>
                                        <p:cTn id="29" dur="500" fill="hold"/>
                                        <p:tgtEl>
                                          <p:spTgt spid="4"/>
                                        </p:tgtEl>
                                        <p:attrNameLst>
                                          <p:attrName>ppt_x</p:attrName>
                                          <p:attrName>ppt_y</p:attrName>
                                        </p:attrNameLst>
                                      </p:cBhvr>
                                      <p:rCtr x="16758" y="0"/>
                                    </p:animMotion>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2">
                                            <p:txEl>
                                              <p:pRg st="0" end="0"/>
                                            </p:txEl>
                                          </p:spTgt>
                                        </p:tgtEl>
                                        <p:attrNameLst>
                                          <p:attrName>style.visibility</p:attrName>
                                        </p:attrNameLst>
                                      </p:cBhvr>
                                      <p:to>
                                        <p:strVal val="visible"/>
                                      </p:to>
                                    </p:set>
                                    <p:anim calcmode="lin" valueType="num">
                                      <p:cBhvr additive="base">
                                        <p:cTn id="3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2">
                                            <p:txEl>
                                              <p:pRg st="0" end="0"/>
                                            </p:txEl>
                                          </p:spTgt>
                                        </p:tgtEl>
                                        <p:attrNameLst>
                                          <p:attrName>ppt_y</p:attrName>
                                        </p:attrNameLst>
                                      </p:cBhvr>
                                      <p:tavLst>
                                        <p:tav tm="0">
                                          <p:val>
                                            <p:strVal val="#ppt_y"/>
                                          </p:val>
                                        </p:tav>
                                        <p:tav tm="100000">
                                          <p:val>
                                            <p:strVal val="#ppt_y"/>
                                          </p:val>
                                        </p:tav>
                                      </p:tavLst>
                                    </p:anim>
                                  </p:childTnLst>
                                </p:cTn>
                              </p:par>
                              <p:par>
                                <p:cTn id="40" presetID="2" presetClass="exit" presetSubtype="2" fill="hold" grpId="1" nodeType="withEffect">
                                  <p:stCondLst>
                                    <p:cond delay="0"/>
                                  </p:stCondLst>
                                  <p:childTnLst>
                                    <p:anim calcmode="lin" valueType="num">
                                      <p:cBhvr additive="base">
                                        <p:cTn id="41" dur="500"/>
                                        <p:tgtEl>
                                          <p:spTgt spid="11">
                                            <p:txEl>
                                              <p:pRg st="0" end="0"/>
                                            </p:txEl>
                                          </p:spTgt>
                                        </p:tgtEl>
                                        <p:attrNameLst>
                                          <p:attrName>ppt_x</p:attrName>
                                        </p:attrNameLst>
                                      </p:cBhvr>
                                      <p:tavLst>
                                        <p:tav tm="0">
                                          <p:val>
                                            <p:strVal val="ppt_x"/>
                                          </p:val>
                                        </p:tav>
                                        <p:tav tm="100000">
                                          <p:val>
                                            <p:strVal val="1+ppt_w/2"/>
                                          </p:val>
                                        </p:tav>
                                      </p:tavLst>
                                    </p:anim>
                                    <p:anim calcmode="lin" valueType="num">
                                      <p:cBhvr additive="base">
                                        <p:cTn id="42" dur="500"/>
                                        <p:tgtEl>
                                          <p:spTgt spid="11">
                                            <p:txEl>
                                              <p:pRg st="0" end="0"/>
                                            </p:txEl>
                                          </p:spTgt>
                                        </p:tgtEl>
                                        <p:attrNameLst>
                                          <p:attrName>ppt_y</p:attrName>
                                        </p:attrNameLst>
                                      </p:cBhvr>
                                      <p:tavLst>
                                        <p:tav tm="0">
                                          <p:val>
                                            <p:strVal val="ppt_y"/>
                                          </p:val>
                                        </p:tav>
                                        <p:tav tm="100000">
                                          <p:val>
                                            <p:strVal val="ppt_y"/>
                                          </p:val>
                                        </p:tav>
                                      </p:tavLst>
                                    </p:anim>
                                    <p:set>
                                      <p:cBhvr>
                                        <p:cTn id="43"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build="p"/>
      <p:bldP spid="11" grpId="0" build="p"/>
      <p:bldP spid="11" grpId="1" build="allAtOnce"/>
      <p:bldP spid="12"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111250" y="342900"/>
            <a:ext cx="11080750" cy="957263"/>
          </a:xfrm>
          <a:prstGeom prst="rect">
            <a:avLst/>
          </a:prstGeom>
        </p:spPr>
        <p:txBody>
          <a:bodyPr>
            <a:normAutofit fontScale="90000"/>
          </a:bodyPr>
          <a:lstStyle/>
          <a:p>
            <a:r>
              <a:rPr lang="en-US" dirty="0"/>
              <a:t>Transform the datacenter</a:t>
            </a:r>
            <a:br>
              <a:rPr lang="en-US" dirty="0"/>
            </a:br>
            <a:r>
              <a:rPr lang="en-US" sz="3137" dirty="0">
                <a:latin typeface="+mn-lt"/>
              </a:rPr>
              <a:t>Orchestrated disaster recovery to a second site or to Azure</a:t>
            </a:r>
          </a:p>
        </p:txBody>
      </p:sp>
      <p:sp>
        <p:nvSpPr>
          <p:cNvPr id="6" name="Freeform 5"/>
          <p:cNvSpPr>
            <a:spLocks/>
          </p:cNvSpPr>
          <p:nvPr/>
        </p:nvSpPr>
        <p:spPr bwMode="auto">
          <a:xfrm>
            <a:off x="7685266" y="4294781"/>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 name="Freeform 6"/>
          <p:cNvSpPr>
            <a:spLocks/>
          </p:cNvSpPr>
          <p:nvPr/>
        </p:nvSpPr>
        <p:spPr bwMode="auto">
          <a:xfrm>
            <a:off x="4425210" y="4295268"/>
            <a:ext cx="1106712" cy="93636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 name="Rectangle 5"/>
          <p:cNvSpPr>
            <a:spLocks noChangeArrowheads="1"/>
          </p:cNvSpPr>
          <p:nvPr/>
        </p:nvSpPr>
        <p:spPr bwMode="auto">
          <a:xfrm>
            <a:off x="9460698" y="4476081"/>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9" name="Rectangle 5"/>
          <p:cNvSpPr>
            <a:spLocks noChangeArrowheads="1"/>
          </p:cNvSpPr>
          <p:nvPr/>
        </p:nvSpPr>
        <p:spPr bwMode="auto">
          <a:xfrm>
            <a:off x="8987187"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0" name="Rectangle 5"/>
          <p:cNvSpPr>
            <a:spLocks noChangeArrowheads="1"/>
          </p:cNvSpPr>
          <p:nvPr/>
        </p:nvSpPr>
        <p:spPr bwMode="auto">
          <a:xfrm>
            <a:off x="3655755" y="4174890"/>
            <a:ext cx="815483" cy="1059021"/>
          </a:xfrm>
          <a:prstGeom prst="rect">
            <a:avLst/>
          </a:prstGeom>
          <a:solidFill>
            <a:srgbClr val="FFFFFF">
              <a:lumMod val="6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1" name="Rectangle 5"/>
          <p:cNvSpPr>
            <a:spLocks noChangeArrowheads="1"/>
          </p:cNvSpPr>
          <p:nvPr/>
        </p:nvSpPr>
        <p:spPr bwMode="auto">
          <a:xfrm>
            <a:off x="696720" y="4473174"/>
            <a:ext cx="657313" cy="779838"/>
          </a:xfrm>
          <a:prstGeom prst="rect">
            <a:avLst/>
          </a:prstGeom>
          <a:solidFill>
            <a:srgbClr val="D2D2D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12" name="Rectangle 11"/>
          <p:cNvSpPr/>
          <p:nvPr/>
        </p:nvSpPr>
        <p:spPr bwMode="auto">
          <a:xfrm>
            <a:off x="-18383" y="5230582"/>
            <a:ext cx="12209518" cy="113668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738513" y="3199069"/>
            <a:ext cx="403037" cy="220364"/>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99" tIns="143281" rIns="179099" bIns="143281" numCol="1" spcCol="0" rtlCol="0" fromWordArt="0" anchor="t" anchorCtr="0" forceAA="0" compatLnSpc="1">
            <a:prstTxWarp prst="textNoShape">
              <a:avLst/>
            </a:prstTxWarp>
            <a:noAutofit/>
          </a:bodyPr>
          <a:lstStyle/>
          <a:p>
            <a:pPr algn="ctr" defTabSz="913065"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7605632" y="3184282"/>
            <a:ext cx="1496998" cy="304699"/>
          </a:xfrm>
          <a:prstGeom prst="rect">
            <a:avLst/>
          </a:prstGeom>
          <a:noFill/>
        </p:spPr>
        <p:txBody>
          <a:bodyPr wrap="square" lIns="179099" tIns="0" rIns="179099" bIns="0" rtlCol="0">
            <a:spAutoFit/>
          </a:bodyPr>
          <a:lstStyle/>
          <a:p>
            <a:pPr defTabSz="913362">
              <a:lnSpc>
                <a:spcPct val="90000"/>
              </a:lnSpc>
              <a:spcAft>
                <a:spcPts val="588"/>
              </a:spcAft>
              <a:defRPr/>
            </a:pPr>
            <a:r>
              <a:rPr lang="en-US" sz="1100" kern="0" dirty="0">
                <a:solidFill>
                  <a:srgbClr val="00B0F0"/>
                </a:solidFill>
              </a:rPr>
              <a:t>Communication and Replication</a:t>
            </a:r>
          </a:p>
        </p:txBody>
      </p:sp>
      <p:cxnSp>
        <p:nvCxnSpPr>
          <p:cNvPr id="15" name="Straight Arrow Connector 14"/>
          <p:cNvCxnSpPr>
            <a:endCxn id="29" idx="0"/>
          </p:cNvCxnSpPr>
          <p:nvPr/>
        </p:nvCxnSpPr>
        <p:spPr>
          <a:xfrm flipH="1">
            <a:off x="1681929" y="3034919"/>
            <a:ext cx="9780" cy="478671"/>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a:endCxn id="45" idx="0"/>
          </p:cNvCxnSpPr>
          <p:nvPr/>
        </p:nvCxnSpPr>
        <p:spPr>
          <a:xfrm flipH="1">
            <a:off x="3877292" y="2873297"/>
            <a:ext cx="18714" cy="637473"/>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312" y="1542617"/>
            <a:ext cx="3878484" cy="1520096"/>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1" name="TextBox 20"/>
            <p:cNvSpPr txBox="1"/>
            <p:nvPr/>
          </p:nvSpPr>
          <p:spPr>
            <a:xfrm>
              <a:off x="1612197"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9410" y="4442483"/>
            <a:ext cx="1379599" cy="177851"/>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1762996" y="3172796"/>
            <a:ext cx="2114297" cy="145424"/>
          </a:xfrm>
          <a:prstGeom prst="rect">
            <a:avLst/>
          </a:prstGeom>
          <a:noFill/>
        </p:spPr>
        <p:txBody>
          <a:bodyPr wrap="square" lIns="179099" tIns="0" rIns="179099" bIns="0" rtlCol="0">
            <a:spAutoFit/>
          </a:bodyPr>
          <a:lstStyle>
            <a:defPPr>
              <a:defRPr lang="en-US"/>
            </a:defPPr>
            <a:lvl1pPr defTabSz="913538">
              <a:lnSpc>
                <a:spcPct val="90000"/>
              </a:lnSpc>
              <a:spcAft>
                <a:spcPts val="588"/>
              </a:spcAft>
              <a:defRPr sz="1100">
                <a:solidFill>
                  <a:srgbClr val="505050"/>
                </a:solidFill>
              </a:defRPr>
            </a:lvl1pPr>
          </a:lstStyle>
          <a:p>
            <a:pPr algn="ctr" defTabSz="895541">
              <a:spcAft>
                <a:spcPts val="576"/>
              </a:spcAft>
              <a:defRPr/>
            </a:pPr>
            <a:r>
              <a:rPr lang="en-US" sz="1050" kern="0" dirty="0">
                <a:solidFill>
                  <a:srgbClr val="00B0F0"/>
                </a:solidFill>
              </a:rPr>
              <a:t>Communication Channel</a:t>
            </a:r>
          </a:p>
        </p:txBody>
      </p:sp>
      <p:sp>
        <p:nvSpPr>
          <p:cNvPr id="24" name="Rectangle 23"/>
          <p:cNvSpPr/>
          <p:nvPr/>
        </p:nvSpPr>
        <p:spPr>
          <a:xfrm>
            <a:off x="1991552" y="4090830"/>
            <a:ext cx="1565886" cy="290849"/>
          </a:xfrm>
          <a:prstGeom prst="rect">
            <a:avLst/>
          </a:prstGeom>
          <a:noFill/>
        </p:spPr>
        <p:txBody>
          <a:bodyPr wrap="square" lIns="179099" tIns="0" rIns="179099" bIns="0" rtlCol="0">
            <a:spAutoFit/>
          </a:bodyPr>
          <a:lstStyle/>
          <a:p>
            <a:pPr algn="ctr" defTabSz="913362">
              <a:lnSpc>
                <a:spcPct val="90000"/>
              </a:lnSpc>
              <a:spcAft>
                <a:spcPts val="588"/>
              </a:spcAft>
              <a:defRPr/>
            </a:pPr>
            <a:r>
              <a:rPr lang="en-US" sz="1050" kern="0" dirty="0">
                <a:solidFill>
                  <a:srgbClr val="00B0F0"/>
                </a:solidFill>
              </a:rPr>
              <a:t>Replication channel: </a:t>
            </a:r>
            <a:br>
              <a:rPr lang="en-US" sz="1050" kern="0" dirty="0">
                <a:solidFill>
                  <a:srgbClr val="00B0F0"/>
                </a:solidFill>
              </a:rPr>
            </a:br>
            <a:r>
              <a:rPr lang="en-US" sz="1050" kern="0" dirty="0">
                <a:solidFill>
                  <a:srgbClr val="00B0F0"/>
                </a:solidFill>
              </a:rPr>
              <a:t>Hyper-V Replica</a:t>
            </a:r>
          </a:p>
        </p:txBody>
      </p:sp>
      <p:grpSp>
        <p:nvGrpSpPr>
          <p:cNvPr id="25" name="Group 24"/>
          <p:cNvGrpSpPr/>
          <p:nvPr/>
        </p:nvGrpSpPr>
        <p:grpSpPr>
          <a:xfrm>
            <a:off x="1266079" y="3513590"/>
            <a:ext cx="1495371" cy="1815842"/>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84" rIns="0" bIns="146284" rtlCol="0">
              <a:spAutoFit/>
            </a:bodyPr>
            <a:lstStyle/>
            <a:p>
              <a:pPr defTabSz="914225">
                <a:lnSpc>
                  <a:spcPct val="90000"/>
                </a:lnSpc>
                <a:spcAft>
                  <a:spcPts val="600"/>
                </a:spcAft>
                <a:defRPr/>
              </a:pPr>
              <a:r>
                <a:rPr lang="en-US" sz="1050" kern="0" dirty="0">
                  <a:solidFill>
                    <a:srgbClr val="00B0F0"/>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4515" y="3510770"/>
            <a:ext cx="1454419" cy="182673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84" rIns="0" bIns="146284"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4225">
                <a:spcAft>
                  <a:spcPts val="588"/>
                </a:spcAft>
                <a:defRPr/>
              </a:pPr>
              <a:r>
                <a:rPr lang="en-US" sz="1050" dirty="0">
                  <a:solidFill>
                    <a:srgbClr val="00B0F0"/>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6420" y="1552396"/>
            <a:ext cx="3878484" cy="1520096"/>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60" name="TextBox 59"/>
            <p:cNvSpPr txBox="1"/>
            <p:nvPr/>
          </p:nvSpPr>
          <p:spPr>
            <a:xfrm>
              <a:off x="1623484" y="2418609"/>
              <a:ext cx="2164778" cy="858115"/>
            </a:xfrm>
            <a:prstGeom prst="rect">
              <a:avLst/>
            </a:prstGeom>
            <a:noFill/>
            <a:ln>
              <a:noFill/>
            </a:ln>
          </p:spPr>
          <p:txBody>
            <a:bodyPr wrap="none" lIns="179234" tIns="143387" rIns="179234" bIns="143387" rtlCol="0">
              <a:spAutoFit/>
            </a:bodyPr>
            <a:lstStyle/>
            <a:p>
              <a:pPr algn="ctr" defTabSz="913362">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7656" y="3511507"/>
            <a:ext cx="1479796" cy="1838648"/>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84" rIns="0" bIns="146284" rtlCol="0">
              <a:spAutoFit/>
            </a:bodyPr>
            <a:lstStyle/>
            <a:p>
              <a:pPr algn="r" defTabSz="914225">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27" tIns="45713" rIns="91427" bIns="45713" numCol="1" anchor="t" anchorCtr="0" compatLnSpc="1">
                <a:prstTxWarp prst="textNoShape">
                  <a:avLst/>
                </a:prstTxWarp>
              </a:bodyPr>
              <a:lstStyle/>
              <a:p>
                <a:pPr defTabSz="914225">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4225">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8860" y="4866111"/>
            <a:ext cx="192888" cy="370317"/>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0" name="Group 79"/>
          <p:cNvGrpSpPr/>
          <p:nvPr/>
        </p:nvGrpSpPr>
        <p:grpSpPr>
          <a:xfrm>
            <a:off x="462002" y="4856587"/>
            <a:ext cx="192888" cy="370317"/>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4" name="Group 83"/>
          <p:cNvGrpSpPr/>
          <p:nvPr/>
        </p:nvGrpSpPr>
        <p:grpSpPr>
          <a:xfrm>
            <a:off x="252427" y="4858193"/>
            <a:ext cx="192888" cy="370317"/>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88" name="Group 87"/>
          <p:cNvGrpSpPr/>
          <p:nvPr/>
        </p:nvGrpSpPr>
        <p:grpSpPr>
          <a:xfrm>
            <a:off x="4759088" y="4848669"/>
            <a:ext cx="192888" cy="370317"/>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grpSp>
        <p:nvGrpSpPr>
          <p:cNvPr id="92" name="Group 91"/>
          <p:cNvGrpSpPr/>
          <p:nvPr/>
        </p:nvGrpSpPr>
        <p:grpSpPr>
          <a:xfrm>
            <a:off x="7587914" y="4856587"/>
            <a:ext cx="192888" cy="370317"/>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sp>
        <p:nvSpPr>
          <p:cNvPr id="96" name="Rectangle 95"/>
          <p:cNvSpPr/>
          <p:nvPr/>
        </p:nvSpPr>
        <p:spPr bwMode="auto">
          <a:xfrm>
            <a:off x="3156582" y="5232169"/>
            <a:ext cx="5534848" cy="1136687"/>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a:xfrm>
            <a:off x="3179025" y="5168504"/>
            <a:ext cx="4103036" cy="1590949"/>
          </a:xfrm>
          <a:prstGeom prst="rect">
            <a:avLst/>
          </a:prstGeom>
          <a:noFill/>
          <a:ln w="10795" cap="flat" cmpd="sng" algn="ctr">
            <a:noFill/>
            <a:prstDash val="solid"/>
            <a:headEnd type="none" w="med" len="med"/>
            <a:tailEnd type="none" w="med" len="med"/>
          </a:ln>
          <a:effectLst/>
        </p:spPr>
        <p:txBody>
          <a:bodyPr vert="horz" wrap="square" lIns="182625" tIns="146098" rIns="0" bIns="182625" numCol="1" rtlCol="0" anchor="t" anchorCtr="0" compatLnSpc="1">
            <a:prstTxWarp prst="textNoShape">
              <a:avLst/>
            </a:prstTxWarp>
          </a:bodyPr>
          <a:lstStyle/>
          <a:p>
            <a:pPr defTabSz="931051" fontAlgn="base">
              <a:lnSpc>
                <a:spcPct val="90000"/>
              </a:lnSpc>
              <a:spcAft>
                <a:spcPts val="600"/>
              </a:spcAft>
              <a:defRPr/>
            </a:pPr>
            <a:r>
              <a:rPr lang="en-US" kern="0" dirty="0">
                <a:solidFill>
                  <a:srgbClr val="FFFFFF"/>
                </a:solidFill>
                <a:latin typeface="Segoe UI Light"/>
              </a:rPr>
              <a:t>Key features include:</a:t>
            </a:r>
          </a:p>
          <a:p>
            <a:pPr defTabSz="931051" fontAlgn="base">
              <a:lnSpc>
                <a:spcPct val="90000"/>
              </a:lnSpc>
              <a:spcAft>
                <a:spcPts val="600"/>
              </a:spcAft>
              <a:defRPr/>
            </a:pPr>
            <a:r>
              <a:rPr lang="en-US" sz="1100" kern="0" dirty="0">
                <a:solidFill>
                  <a:srgbClr val="FFFFFF"/>
                </a:solidFill>
                <a:cs typeface="Segoe UI" panose="020B0502040204020203" pitchFamily="34" charset="0"/>
              </a:rPr>
              <a:t>Automated VM protection and replication</a:t>
            </a:r>
          </a:p>
          <a:p>
            <a:pPr defTabSz="931051" fontAlgn="base">
              <a:lnSpc>
                <a:spcPct val="90000"/>
              </a:lnSpc>
              <a:spcAft>
                <a:spcPts val="600"/>
              </a:spcAft>
              <a:defRPr/>
            </a:pPr>
            <a:r>
              <a:rPr lang="en-US" sz="1100" kern="0" dirty="0">
                <a:solidFill>
                  <a:srgbClr val="FFFFFF"/>
                </a:solidFill>
                <a:cs typeface="Segoe UI" panose="020B0502040204020203" pitchFamily="34" charset="0"/>
              </a:rPr>
              <a:t>Remote health monitoring</a:t>
            </a:r>
          </a:p>
          <a:p>
            <a:pPr defTabSz="931051" fontAlgn="base">
              <a:lnSpc>
                <a:spcPct val="90000"/>
              </a:lnSpc>
              <a:spcAft>
                <a:spcPts val="600"/>
              </a:spcAft>
              <a:defRPr/>
            </a:pPr>
            <a:r>
              <a:rPr lang="en-US" sz="1100" kern="0" dirty="0">
                <a:solidFill>
                  <a:srgbClr val="FFFFFF"/>
                </a:solidFill>
                <a:cs typeface="Segoe UI" panose="020B0502040204020203" pitchFamily="34" charset="0"/>
              </a:rPr>
              <a:t>Customizable recovery plans</a:t>
            </a:r>
          </a:p>
        </p:txBody>
      </p:sp>
      <p:sp>
        <p:nvSpPr>
          <p:cNvPr id="98" name="Rectangle 97"/>
          <p:cNvSpPr/>
          <p:nvPr/>
        </p:nvSpPr>
        <p:spPr>
          <a:xfrm>
            <a:off x="6124532" y="5589416"/>
            <a:ext cx="2471199" cy="480063"/>
          </a:xfrm>
          <a:prstGeom prst="rect">
            <a:avLst/>
          </a:prstGeom>
        </p:spPr>
        <p:txBody>
          <a:bodyPr wrap="square">
            <a:spAutoFit/>
          </a:bodyPr>
          <a:lstStyle/>
          <a:p>
            <a:pPr defTabSz="931051" fontAlgn="base">
              <a:lnSpc>
                <a:spcPct val="90000"/>
              </a:lnSpc>
              <a:spcAft>
                <a:spcPts val="600"/>
              </a:spcAft>
            </a:pPr>
            <a:r>
              <a:rPr lang="en-US" sz="1100" dirty="0">
                <a:solidFill>
                  <a:srgbClr val="FFFFFF"/>
                </a:solidFill>
                <a:cs typeface="Segoe UI" panose="020B0502040204020203" pitchFamily="34" charset="0"/>
              </a:rPr>
              <a:t>No-impact recovery plan testing</a:t>
            </a:r>
          </a:p>
          <a:p>
            <a:pPr defTabSz="931051" fontAlgn="base">
              <a:lnSpc>
                <a:spcPct val="90000"/>
              </a:lnSpc>
              <a:spcAft>
                <a:spcPts val="600"/>
              </a:spcAft>
            </a:pPr>
            <a:r>
              <a:rPr lang="en-US" sz="11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10464406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Freeform 12"/>
          <p:cNvSpPr>
            <a:spLocks/>
          </p:cNvSpPr>
          <p:nvPr/>
        </p:nvSpPr>
        <p:spPr bwMode="auto">
          <a:xfrm>
            <a:off x="5560275" y="1042437"/>
            <a:ext cx="3907110" cy="2497724"/>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7" name="Freeform 12"/>
          <p:cNvSpPr>
            <a:spLocks/>
          </p:cNvSpPr>
          <p:nvPr/>
        </p:nvSpPr>
        <p:spPr bwMode="auto">
          <a:xfrm>
            <a:off x="7895971" y="2193451"/>
            <a:ext cx="2098230" cy="1341349"/>
          </a:xfrm>
          <a:custGeom>
            <a:avLst/>
            <a:gdLst>
              <a:gd name="T0" fmla="*/ 22 w 136"/>
              <a:gd name="T1" fmla="*/ 39 h 90"/>
              <a:gd name="T2" fmla="*/ 22 w 136"/>
              <a:gd name="T3" fmla="*/ 38 h 90"/>
              <a:gd name="T4" fmla="*/ 59 w 136"/>
              <a:gd name="T5" fmla="*/ 0 h 90"/>
              <a:gd name="T6" fmla="*/ 91 w 136"/>
              <a:gd name="T7" fmla="*/ 17 h 90"/>
              <a:gd name="T8" fmla="*/ 101 w 136"/>
              <a:gd name="T9" fmla="*/ 14 h 90"/>
              <a:gd name="T10" fmla="*/ 113 w 136"/>
              <a:gd name="T11" fmla="*/ 18 h 90"/>
              <a:gd name="T12" fmla="*/ 123 w 136"/>
              <a:gd name="T13" fmla="*/ 35 h 90"/>
              <a:gd name="T14" fmla="*/ 136 w 136"/>
              <a:gd name="T15" fmla="*/ 60 h 90"/>
              <a:gd name="T16" fmla="*/ 110 w 136"/>
              <a:gd name="T17" fmla="*/ 90 h 90"/>
              <a:gd name="T18" fmla="*/ 107 w 136"/>
              <a:gd name="T19" fmla="*/ 90 h 90"/>
              <a:gd name="T20" fmla="*/ 104 w 136"/>
              <a:gd name="T21" fmla="*/ 90 h 90"/>
              <a:gd name="T22" fmla="*/ 42 w 136"/>
              <a:gd name="T23" fmla="*/ 90 h 90"/>
              <a:gd name="T24" fmla="*/ 41 w 136"/>
              <a:gd name="T25" fmla="*/ 90 h 90"/>
              <a:gd name="T26" fmla="*/ 39 w 136"/>
              <a:gd name="T27" fmla="*/ 90 h 90"/>
              <a:gd name="T28" fmla="*/ 35 w 136"/>
              <a:gd name="T29" fmla="*/ 90 h 90"/>
              <a:gd name="T30" fmla="*/ 25 w 136"/>
              <a:gd name="T31" fmla="*/ 90 h 90"/>
              <a:gd name="T32" fmla="*/ 0 w 136"/>
              <a:gd name="T33" fmla="*/ 64 h 90"/>
              <a:gd name="T34" fmla="*/ 22 w 136"/>
              <a:gd name="T35"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90">
                <a:moveTo>
                  <a:pt x="22" y="39"/>
                </a:moveTo>
                <a:cubicBezTo>
                  <a:pt x="22" y="39"/>
                  <a:pt x="22" y="38"/>
                  <a:pt x="22" y="38"/>
                </a:cubicBezTo>
                <a:cubicBezTo>
                  <a:pt x="22" y="17"/>
                  <a:pt x="38" y="0"/>
                  <a:pt x="59" y="0"/>
                </a:cubicBezTo>
                <a:cubicBezTo>
                  <a:pt x="72" y="0"/>
                  <a:pt x="84" y="7"/>
                  <a:pt x="91" y="17"/>
                </a:cubicBezTo>
                <a:cubicBezTo>
                  <a:pt x="94" y="15"/>
                  <a:pt x="97" y="14"/>
                  <a:pt x="101" y="14"/>
                </a:cubicBezTo>
                <a:cubicBezTo>
                  <a:pt x="106" y="14"/>
                  <a:pt x="110" y="16"/>
                  <a:pt x="113" y="18"/>
                </a:cubicBezTo>
                <a:cubicBezTo>
                  <a:pt x="119" y="22"/>
                  <a:pt x="123" y="28"/>
                  <a:pt x="123" y="35"/>
                </a:cubicBezTo>
                <a:cubicBezTo>
                  <a:pt x="131" y="41"/>
                  <a:pt x="136" y="50"/>
                  <a:pt x="136" y="60"/>
                </a:cubicBezTo>
                <a:cubicBezTo>
                  <a:pt x="136" y="75"/>
                  <a:pt x="125" y="88"/>
                  <a:pt x="110" y="90"/>
                </a:cubicBezTo>
                <a:cubicBezTo>
                  <a:pt x="109" y="90"/>
                  <a:pt x="108" y="90"/>
                  <a:pt x="107" y="90"/>
                </a:cubicBezTo>
                <a:cubicBezTo>
                  <a:pt x="106" y="90"/>
                  <a:pt x="105" y="90"/>
                  <a:pt x="104" y="90"/>
                </a:cubicBezTo>
                <a:cubicBezTo>
                  <a:pt x="90" y="90"/>
                  <a:pt x="58" y="90"/>
                  <a:pt x="42" y="90"/>
                </a:cubicBezTo>
                <a:cubicBezTo>
                  <a:pt x="42" y="90"/>
                  <a:pt x="41" y="90"/>
                  <a:pt x="41" y="90"/>
                </a:cubicBezTo>
                <a:cubicBezTo>
                  <a:pt x="39" y="90"/>
                  <a:pt x="39" y="90"/>
                  <a:pt x="39" y="90"/>
                </a:cubicBezTo>
                <a:cubicBezTo>
                  <a:pt x="39" y="90"/>
                  <a:pt x="36" y="90"/>
                  <a:pt x="35" y="90"/>
                </a:cubicBezTo>
                <a:cubicBezTo>
                  <a:pt x="25" y="90"/>
                  <a:pt x="25" y="90"/>
                  <a:pt x="25" y="90"/>
                </a:cubicBezTo>
                <a:cubicBezTo>
                  <a:pt x="11" y="89"/>
                  <a:pt x="0" y="78"/>
                  <a:pt x="0" y="64"/>
                </a:cubicBezTo>
                <a:cubicBezTo>
                  <a:pt x="0" y="52"/>
                  <a:pt x="9" y="41"/>
                  <a:pt x="22" y="39"/>
                </a:cubicBezTo>
                <a:close/>
              </a:path>
            </a:pathLst>
          </a:custGeom>
          <a:solidFill>
            <a:srgbClr val="68217A"/>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8" name="TextBox 297"/>
          <p:cNvSpPr txBox="1"/>
          <p:nvPr/>
        </p:nvSpPr>
        <p:spPr>
          <a:xfrm>
            <a:off x="6223047" y="1633802"/>
            <a:ext cx="2195363" cy="544765"/>
          </a:xfrm>
          <a:prstGeom prst="rect">
            <a:avLst/>
          </a:prstGeom>
          <a:noFill/>
        </p:spPr>
        <p:txBody>
          <a:bodyPr wrap="square" lIns="182880" tIns="146304" rIns="182880" bIns="146304" rtlCol="0">
            <a:spAutoFit/>
          </a:bodyPr>
          <a:lstStyle/>
          <a:p>
            <a:pPr algn="ctr">
              <a:lnSpc>
                <a:spcPct val="90000"/>
              </a:lnSpc>
            </a:pPr>
            <a:r>
              <a:rPr lang="en-US" spc="-70" dirty="0" smtClean="0">
                <a:solidFill>
                  <a:schemeClr val="bg1"/>
                </a:solidFill>
              </a:rPr>
              <a:t>Microsoft Azure</a:t>
            </a:r>
          </a:p>
        </p:txBody>
      </p:sp>
      <p:sp>
        <p:nvSpPr>
          <p:cNvPr id="299" name="Flowchart: Process 298"/>
          <p:cNvSpPr/>
          <p:nvPr/>
        </p:nvSpPr>
        <p:spPr bwMode="auto">
          <a:xfrm>
            <a:off x="5590557"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IaaS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0" name="Flowchart: Process 299"/>
          <p:cNvSpPr/>
          <p:nvPr/>
        </p:nvSpPr>
        <p:spPr bwMode="auto">
          <a:xfrm>
            <a:off x="8376646"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Segoe UI Semibold" panose="020B0702040204020203" pitchFamily="34" charset="0"/>
                <a:ea typeface="Segoe UI" pitchFamily="34" charset="0"/>
                <a:cs typeface="Segoe UI Semibold" panose="020B0702040204020203" pitchFamily="34" charset="0"/>
              </a:rPr>
              <a:t>SaaS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301" name="Flowchart: Process 300"/>
          <p:cNvSpPr/>
          <p:nvPr/>
        </p:nvSpPr>
        <p:spPr bwMode="auto">
          <a:xfrm>
            <a:off x="6864172" y="2683831"/>
            <a:ext cx="1170935" cy="353247"/>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err="1" smtClean="0">
                <a:solidFill>
                  <a:schemeClr val="bg1"/>
                </a:solidFill>
                <a:latin typeface="Segoe UI Semibold" panose="020B0702040204020203" pitchFamily="34" charset="0"/>
                <a:ea typeface="Segoe UI" pitchFamily="34" charset="0"/>
                <a:cs typeface="Segoe UI Semibold" panose="020B0702040204020203" pitchFamily="34" charset="0"/>
              </a:rPr>
              <a:t>PaaS</a:t>
            </a:r>
            <a:endParaRPr lang="en-US" sz="16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302" name="Straight Connector 301"/>
          <p:cNvCxnSpPr/>
          <p:nvPr/>
        </p:nvCxnSpPr>
        <p:spPr>
          <a:xfrm flipH="1">
            <a:off x="6811910" y="2354690"/>
            <a:ext cx="1844" cy="1026237"/>
          </a:xfrm>
          <a:prstGeom prst="line">
            <a:avLst/>
          </a:prstGeom>
          <a:ln w="38100">
            <a:solidFill>
              <a:srgbClr val="FFFFFF">
                <a:alpha val="25098"/>
              </a:srgb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03" name="Group 302"/>
          <p:cNvGrpSpPr/>
          <p:nvPr/>
        </p:nvGrpSpPr>
        <p:grpSpPr>
          <a:xfrm>
            <a:off x="6097160" y="3310613"/>
            <a:ext cx="338604" cy="650132"/>
            <a:chOff x="9071737" y="5772887"/>
            <a:chExt cx="377892" cy="725566"/>
          </a:xfrm>
        </p:grpSpPr>
        <p:sp>
          <p:nvSpPr>
            <p:cNvPr id="304" name="Oval 30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6" name="Rectangle 30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7" name="Rectangle 30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8" name="Group 307"/>
          <p:cNvGrpSpPr/>
          <p:nvPr/>
        </p:nvGrpSpPr>
        <p:grpSpPr>
          <a:xfrm>
            <a:off x="7274768" y="3287941"/>
            <a:ext cx="338604" cy="650132"/>
            <a:chOff x="9071737" y="5772887"/>
            <a:chExt cx="377892" cy="725566"/>
          </a:xfrm>
        </p:grpSpPr>
        <p:sp>
          <p:nvSpPr>
            <p:cNvPr id="309" name="Oval 308"/>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Group 312"/>
          <p:cNvGrpSpPr/>
          <p:nvPr/>
        </p:nvGrpSpPr>
        <p:grpSpPr>
          <a:xfrm>
            <a:off x="8767751" y="3304370"/>
            <a:ext cx="338604" cy="650132"/>
            <a:chOff x="9071737" y="5772887"/>
            <a:chExt cx="377892" cy="725566"/>
          </a:xfrm>
        </p:grpSpPr>
        <p:sp>
          <p:nvSpPr>
            <p:cNvPr id="314" name="Oval 313"/>
            <p:cNvSpPr/>
            <p:nvPr/>
          </p:nvSpPr>
          <p:spPr bwMode="auto">
            <a:xfrm>
              <a:off x="9071737" y="5772887"/>
              <a:ext cx="377892" cy="377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5" name="Oval 314"/>
            <p:cNvSpPr/>
            <p:nvPr/>
          </p:nvSpPr>
          <p:spPr bwMode="auto">
            <a:xfrm>
              <a:off x="9187636" y="5886568"/>
              <a:ext cx="150692" cy="1506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9199420" y="6095996"/>
              <a:ext cx="138908" cy="40245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9101276" y="6312592"/>
              <a:ext cx="161213" cy="1179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7" name="Group 376"/>
          <p:cNvGrpSpPr/>
          <p:nvPr/>
        </p:nvGrpSpPr>
        <p:grpSpPr>
          <a:xfrm>
            <a:off x="2292657" y="4632630"/>
            <a:ext cx="6549920" cy="1758532"/>
            <a:chOff x="2292657" y="4785030"/>
            <a:chExt cx="6549920" cy="1758532"/>
          </a:xfrm>
        </p:grpSpPr>
        <p:sp>
          <p:nvSpPr>
            <p:cNvPr id="378" name="Rectangle 377"/>
            <p:cNvSpPr>
              <a:spLocks noChangeArrowheads="1"/>
            </p:cNvSpPr>
            <p:nvPr/>
          </p:nvSpPr>
          <p:spPr bwMode="auto">
            <a:xfrm>
              <a:off x="5668668" y="5394212"/>
              <a:ext cx="687388" cy="100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17"/>
            <p:cNvSpPr>
              <a:spLocks/>
            </p:cNvSpPr>
            <p:nvPr/>
          </p:nvSpPr>
          <p:spPr bwMode="auto">
            <a:xfrm>
              <a:off x="5311826" y="5812528"/>
              <a:ext cx="3530751" cy="729142"/>
            </a:xfrm>
            <a:custGeom>
              <a:avLst/>
              <a:gdLst>
                <a:gd name="T0" fmla="*/ 1443 w 1846"/>
                <a:gd name="T1" fmla="*/ 123 h 398"/>
                <a:gd name="T2" fmla="*/ 1141 w 1846"/>
                <a:gd name="T3" fmla="*/ 33 h 398"/>
                <a:gd name="T4" fmla="*/ 985 w 1846"/>
                <a:gd name="T5" fmla="*/ 17 h 398"/>
                <a:gd name="T6" fmla="*/ 0 w 1846"/>
                <a:gd name="T7" fmla="*/ 398 h 398"/>
                <a:gd name="T8" fmla="*/ 654 w 1846"/>
                <a:gd name="T9" fmla="*/ 398 h 398"/>
                <a:gd name="T10" fmla="*/ 1846 w 1846"/>
                <a:gd name="T11" fmla="*/ 398 h 398"/>
                <a:gd name="T12" fmla="*/ 1443 w 1846"/>
                <a:gd name="T13" fmla="*/ 123 h 398"/>
              </a:gdLst>
              <a:ahLst/>
              <a:cxnLst>
                <a:cxn ang="0">
                  <a:pos x="T0" y="T1"/>
                </a:cxn>
                <a:cxn ang="0">
                  <a:pos x="T2" y="T3"/>
                </a:cxn>
                <a:cxn ang="0">
                  <a:pos x="T4" y="T5"/>
                </a:cxn>
                <a:cxn ang="0">
                  <a:pos x="T6" y="T7"/>
                </a:cxn>
                <a:cxn ang="0">
                  <a:pos x="T8" y="T9"/>
                </a:cxn>
                <a:cxn ang="0">
                  <a:pos x="T10" y="T11"/>
                </a:cxn>
                <a:cxn ang="0">
                  <a:pos x="T12" y="T13"/>
                </a:cxn>
              </a:cxnLst>
              <a:rect l="0" t="0" r="r" b="b"/>
              <a:pathLst>
                <a:path w="1846" h="398">
                  <a:moveTo>
                    <a:pt x="1443" y="123"/>
                  </a:moveTo>
                  <a:cubicBezTo>
                    <a:pt x="1346" y="81"/>
                    <a:pt x="1244" y="51"/>
                    <a:pt x="1141" y="33"/>
                  </a:cubicBezTo>
                  <a:cubicBezTo>
                    <a:pt x="1089" y="25"/>
                    <a:pt x="1037" y="19"/>
                    <a:pt x="985" y="17"/>
                  </a:cubicBezTo>
                  <a:cubicBezTo>
                    <a:pt x="631" y="0"/>
                    <a:pt x="271" y="127"/>
                    <a:pt x="0" y="398"/>
                  </a:cubicBezTo>
                  <a:cubicBezTo>
                    <a:pt x="654" y="398"/>
                    <a:pt x="654" y="398"/>
                    <a:pt x="654" y="398"/>
                  </a:cubicBezTo>
                  <a:cubicBezTo>
                    <a:pt x="1846" y="398"/>
                    <a:pt x="1846" y="398"/>
                    <a:pt x="1846" y="398"/>
                  </a:cubicBezTo>
                  <a:cubicBezTo>
                    <a:pt x="1726" y="278"/>
                    <a:pt x="1589" y="187"/>
                    <a:pt x="1443" y="12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0" name="Rectangle 9"/>
            <p:cNvSpPr>
              <a:spLocks noChangeArrowheads="1"/>
            </p:cNvSpPr>
            <p:nvPr/>
          </p:nvSpPr>
          <p:spPr bwMode="auto">
            <a:xfrm>
              <a:off x="4569903" y="5031137"/>
              <a:ext cx="649288" cy="14747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Rectangle 11"/>
            <p:cNvSpPr>
              <a:spLocks noChangeArrowheads="1"/>
            </p:cNvSpPr>
            <p:nvPr/>
          </p:nvSpPr>
          <p:spPr bwMode="auto">
            <a:xfrm>
              <a:off x="4374641" y="5461349"/>
              <a:ext cx="258763" cy="10445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2" name="Group 381"/>
            <p:cNvGrpSpPr/>
            <p:nvPr/>
          </p:nvGrpSpPr>
          <p:grpSpPr>
            <a:xfrm>
              <a:off x="4801678" y="4785030"/>
              <a:ext cx="1082461" cy="1758532"/>
              <a:chOff x="10761663" y="4627563"/>
              <a:chExt cx="1382713" cy="2246312"/>
            </a:xfrm>
          </p:grpSpPr>
          <p:sp>
            <p:nvSpPr>
              <p:cNvPr id="391" name="Rectangle 23"/>
              <p:cNvSpPr>
                <a:spLocks noChangeArrowheads="1"/>
              </p:cNvSpPr>
              <p:nvPr/>
            </p:nvSpPr>
            <p:spPr bwMode="auto">
              <a:xfrm>
                <a:off x="10826751" y="4652963"/>
                <a:ext cx="1254125" cy="2220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Rectangle 24"/>
              <p:cNvSpPr>
                <a:spLocks noChangeArrowheads="1"/>
              </p:cNvSpPr>
              <p:nvPr/>
            </p:nvSpPr>
            <p:spPr bwMode="auto">
              <a:xfrm>
                <a:off x="11517313" y="6556375"/>
                <a:ext cx="161925"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Rectangle 27"/>
              <p:cNvSpPr>
                <a:spLocks noChangeArrowheads="1"/>
              </p:cNvSpPr>
              <p:nvPr/>
            </p:nvSpPr>
            <p:spPr bwMode="auto">
              <a:xfrm>
                <a:off x="11231563" y="6556375"/>
                <a:ext cx="165100" cy="3175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Rectangle 28"/>
              <p:cNvSpPr>
                <a:spLocks noChangeArrowheads="1"/>
              </p:cNvSpPr>
              <p:nvPr/>
            </p:nvSpPr>
            <p:spPr bwMode="auto">
              <a:xfrm>
                <a:off x="10950576" y="544512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Rectangle 29"/>
              <p:cNvSpPr>
                <a:spLocks noChangeArrowheads="1"/>
              </p:cNvSpPr>
              <p:nvPr/>
            </p:nvSpPr>
            <p:spPr bwMode="auto">
              <a:xfrm>
                <a:off x="10950576" y="572770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Rectangle 30"/>
              <p:cNvSpPr>
                <a:spLocks noChangeArrowheads="1"/>
              </p:cNvSpPr>
              <p:nvPr/>
            </p:nvSpPr>
            <p:spPr bwMode="auto">
              <a:xfrm>
                <a:off x="10950576" y="60102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Rectangle 31"/>
              <p:cNvSpPr>
                <a:spLocks noChangeArrowheads="1"/>
              </p:cNvSpPr>
              <p:nvPr/>
            </p:nvSpPr>
            <p:spPr bwMode="auto">
              <a:xfrm>
                <a:off x="10950576" y="62928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Rectangle 32"/>
              <p:cNvSpPr>
                <a:spLocks noChangeArrowheads="1"/>
              </p:cNvSpPr>
              <p:nvPr/>
            </p:nvSpPr>
            <p:spPr bwMode="auto">
              <a:xfrm>
                <a:off x="10950576" y="4879975"/>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33"/>
              <p:cNvSpPr>
                <a:spLocks noChangeArrowheads="1"/>
              </p:cNvSpPr>
              <p:nvPr/>
            </p:nvSpPr>
            <p:spPr bwMode="auto">
              <a:xfrm>
                <a:off x="10950576" y="5162550"/>
                <a:ext cx="1014413" cy="1619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Rectangle 52"/>
              <p:cNvSpPr>
                <a:spLocks noChangeArrowheads="1"/>
              </p:cNvSpPr>
              <p:nvPr/>
            </p:nvSpPr>
            <p:spPr bwMode="auto">
              <a:xfrm>
                <a:off x="10761663" y="4627563"/>
                <a:ext cx="1382713" cy="47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Rectangle 35"/>
            <p:cNvSpPr>
              <a:spLocks noChangeArrowheads="1"/>
            </p:cNvSpPr>
            <p:nvPr/>
          </p:nvSpPr>
          <p:spPr bwMode="auto">
            <a:xfrm>
              <a:off x="4429042" y="6268519"/>
              <a:ext cx="54320"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Rectangle 34"/>
            <p:cNvSpPr>
              <a:spLocks noChangeArrowheads="1"/>
            </p:cNvSpPr>
            <p:nvPr/>
          </p:nvSpPr>
          <p:spPr bwMode="auto">
            <a:xfrm>
              <a:off x="2292657" y="6472557"/>
              <a:ext cx="2850214" cy="6751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Oval 36"/>
            <p:cNvSpPr>
              <a:spLocks noChangeArrowheads="1"/>
            </p:cNvSpPr>
            <p:nvPr/>
          </p:nvSpPr>
          <p:spPr bwMode="auto">
            <a:xfrm>
              <a:off x="4318313" y="6087800"/>
              <a:ext cx="271599"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7"/>
            <p:cNvSpPr>
              <a:spLocks noChangeArrowheads="1"/>
            </p:cNvSpPr>
            <p:nvPr/>
          </p:nvSpPr>
          <p:spPr bwMode="auto">
            <a:xfrm>
              <a:off x="4354874" y="5947823"/>
              <a:ext cx="200564"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Rectangle 38"/>
            <p:cNvSpPr>
              <a:spLocks noChangeArrowheads="1"/>
            </p:cNvSpPr>
            <p:nvPr/>
          </p:nvSpPr>
          <p:spPr bwMode="auto">
            <a:xfrm>
              <a:off x="4785254" y="6268519"/>
              <a:ext cx="53275" cy="20474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9"/>
            <p:cNvSpPr>
              <a:spLocks noChangeArrowheads="1"/>
            </p:cNvSpPr>
            <p:nvPr/>
          </p:nvSpPr>
          <p:spPr bwMode="auto">
            <a:xfrm>
              <a:off x="4673480" y="6087800"/>
              <a:ext cx="273688" cy="27159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40"/>
            <p:cNvSpPr>
              <a:spLocks noChangeArrowheads="1"/>
            </p:cNvSpPr>
            <p:nvPr/>
          </p:nvSpPr>
          <p:spPr bwMode="auto">
            <a:xfrm>
              <a:off x="4711086" y="5947823"/>
              <a:ext cx="199521" cy="19952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Rectangle 93"/>
            <p:cNvSpPr>
              <a:spLocks noChangeArrowheads="1"/>
            </p:cNvSpPr>
            <p:nvPr/>
          </p:nvSpPr>
          <p:spPr bwMode="auto">
            <a:xfrm>
              <a:off x="5768832" y="6473261"/>
              <a:ext cx="498723" cy="6681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2" name="Freeform 9"/>
          <p:cNvSpPr>
            <a:spLocks/>
          </p:cNvSpPr>
          <p:nvPr/>
        </p:nvSpPr>
        <p:spPr bwMode="auto">
          <a:xfrm>
            <a:off x="7297977" y="5469345"/>
            <a:ext cx="4907737" cy="919922"/>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 name="Title 1"/>
          <p:cNvSpPr>
            <a:spLocks noGrp="1"/>
          </p:cNvSpPr>
          <p:nvPr>
            <p:ph type="title" idx="4294967295"/>
          </p:nvPr>
        </p:nvSpPr>
        <p:spPr>
          <a:xfrm>
            <a:off x="536575" y="288925"/>
            <a:ext cx="11655425" cy="900113"/>
          </a:xfrm>
          <a:prstGeom prst="rect">
            <a:avLst/>
          </a:prstGeom>
        </p:spPr>
        <p:txBody>
          <a:bodyPr/>
          <a:lstStyle/>
          <a:p>
            <a:r>
              <a:rPr lang="da-DK" sz="4800" dirty="0" smtClean="0"/>
              <a:t>Microsoft Azure Key Vault</a:t>
            </a:r>
            <a:endParaRPr lang="da-DK" sz="4800" dirty="0"/>
          </a:p>
        </p:txBody>
      </p:sp>
      <p:grpSp>
        <p:nvGrpSpPr>
          <p:cNvPr id="219" name="Group 218"/>
          <p:cNvGrpSpPr/>
          <p:nvPr/>
        </p:nvGrpSpPr>
        <p:grpSpPr>
          <a:xfrm>
            <a:off x="11263454" y="5311599"/>
            <a:ext cx="283540" cy="498956"/>
            <a:chOff x="3431945" y="4082032"/>
            <a:chExt cx="291687" cy="559995"/>
          </a:xfrm>
        </p:grpSpPr>
        <p:sp>
          <p:nvSpPr>
            <p:cNvPr id="220"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1"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222"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grpSp>
        <p:nvGrpSpPr>
          <p:cNvPr id="97" name="Group 96"/>
          <p:cNvGrpSpPr/>
          <p:nvPr/>
        </p:nvGrpSpPr>
        <p:grpSpPr>
          <a:xfrm>
            <a:off x="10801980" y="5156853"/>
            <a:ext cx="283540" cy="498956"/>
            <a:chOff x="3431945" y="4082032"/>
            <a:chExt cx="291687" cy="559995"/>
          </a:xfrm>
        </p:grpSpPr>
        <p:sp>
          <p:nvSpPr>
            <p:cNvPr id="9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9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sp>
          <p:nvSpPr>
            <p:cNvPr id="10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defRPr/>
              </a:pPr>
              <a:endParaRPr lang="en-US" kern="0" smtClean="0">
                <a:solidFill>
                  <a:srgbClr val="505050"/>
                </a:solidFill>
                <a:latin typeface="Segoe UI Light"/>
              </a:endParaRPr>
            </a:p>
          </p:txBody>
        </p:sp>
      </p:grpSp>
      <p:sp>
        <p:nvSpPr>
          <p:cNvPr id="195" name="Rectangle 194"/>
          <p:cNvSpPr/>
          <p:nvPr>
            <p:custDataLst>
              <p:tags r:id="rId1"/>
            </p:custDataLst>
          </p:nvPr>
        </p:nvSpPr>
        <p:spPr bwMode="auto">
          <a:xfrm>
            <a:off x="269240" y="1389240"/>
            <a:ext cx="5020344" cy="2215991"/>
          </a:xfrm>
          <a:prstGeom prst="rect">
            <a:avLst/>
          </a:prstGeom>
          <a:ln>
            <a:noFill/>
          </a:ln>
        </p:spPr>
        <p:txBody>
          <a:bodyPr vert="horz" wrap="square" lIns="146304" tIns="0" rIns="0" bIns="0" rtlCol="0">
            <a:spAutoFit/>
          </a:bodyPr>
          <a:lstStyle/>
          <a:p>
            <a:r>
              <a:rPr lang="en-US" sz="2000" dirty="0" smtClean="0">
                <a:solidFill>
                  <a:schemeClr val="bg1"/>
                </a:solidFill>
                <a:latin typeface="+mj-lt"/>
              </a:rPr>
              <a:t>Key Vault offers an easy</a:t>
            </a:r>
            <a:r>
              <a:rPr lang="en-US" sz="2000" dirty="0">
                <a:solidFill>
                  <a:schemeClr val="bg1"/>
                </a:solidFill>
                <a:latin typeface="+mj-lt"/>
              </a:rPr>
              <a:t>, cost-effective way to safeguard keys and other secrets used by cloud apps and </a:t>
            </a:r>
            <a:r>
              <a:rPr lang="en-US" sz="2000" dirty="0" smtClean="0">
                <a:solidFill>
                  <a:schemeClr val="bg1"/>
                </a:solidFill>
                <a:latin typeface="+mj-lt"/>
              </a:rPr>
              <a:t>services</a:t>
            </a:r>
            <a:r>
              <a:rPr lang="en-US" sz="2000" dirty="0">
                <a:solidFill>
                  <a:schemeClr val="bg1"/>
                </a:solidFill>
                <a:latin typeface="+mj-lt"/>
              </a:rPr>
              <a:t> </a:t>
            </a:r>
            <a:r>
              <a:rPr lang="en-US" sz="2000" dirty="0" smtClean="0">
                <a:solidFill>
                  <a:schemeClr val="bg1"/>
                </a:solidFill>
                <a:latin typeface="+mj-lt"/>
              </a:rPr>
              <a:t>using HSMs</a:t>
            </a:r>
            <a:r>
              <a:rPr lang="en-US" sz="2000" dirty="0">
                <a:solidFill>
                  <a:schemeClr val="bg1"/>
                </a:solidFill>
                <a:latin typeface="+mj-lt"/>
              </a:rPr>
              <a:t>.</a:t>
            </a:r>
            <a:endParaRPr lang="en-US" sz="2000" dirty="0" smtClean="0">
              <a:solidFill>
                <a:schemeClr val="bg1"/>
              </a:solidFill>
              <a:latin typeface="+mj-lt"/>
            </a:endParaRPr>
          </a:p>
          <a:p>
            <a:endParaRPr lang="en-US" sz="2000" dirty="0">
              <a:solidFill>
                <a:schemeClr val="bg1"/>
              </a:solidFill>
              <a:latin typeface="+mj-lt"/>
            </a:endParaRPr>
          </a:p>
          <a:p>
            <a:r>
              <a:rPr lang="en-US" sz="1600" dirty="0" smtClean="0">
                <a:solidFill>
                  <a:schemeClr val="bg1"/>
                </a:solidFill>
              </a:rPr>
              <a:t>You manage your keys and secrets</a:t>
            </a:r>
          </a:p>
          <a:p>
            <a:endParaRPr lang="en-US" sz="1600" dirty="0">
              <a:solidFill>
                <a:schemeClr val="bg1"/>
              </a:solidFill>
            </a:endParaRPr>
          </a:p>
          <a:p>
            <a:r>
              <a:rPr lang="en-US" sz="1600" dirty="0" smtClean="0">
                <a:solidFill>
                  <a:schemeClr val="bg1"/>
                </a:solidFill>
              </a:rPr>
              <a:t>Applications get high performance access to your keys and secrets… on your terms</a:t>
            </a:r>
            <a:endParaRPr lang="en-US" sz="1600" dirty="0">
              <a:solidFill>
                <a:schemeClr val="bg1"/>
              </a:solidFill>
            </a:endParaRPr>
          </a:p>
        </p:txBody>
      </p:sp>
      <p:sp>
        <p:nvSpPr>
          <p:cNvPr id="132" name="Rectangle 131"/>
          <p:cNvSpPr/>
          <p:nvPr>
            <p:custDataLst>
              <p:tags r:id="rId2"/>
            </p:custDataLst>
          </p:nvPr>
        </p:nvSpPr>
        <p:spPr bwMode="auto">
          <a:xfrm>
            <a:off x="5952382" y="4660218"/>
            <a:ext cx="674907" cy="338554"/>
          </a:xfrm>
          <a:prstGeom prst="rect">
            <a:avLst/>
          </a:prstGeom>
          <a:ln>
            <a:noFill/>
          </a:ln>
        </p:spPr>
        <p:txBody>
          <a:bodyPr vert="horz" wrap="square" lIns="0" tIns="0" rIns="0" bIns="0" rtlCol="0">
            <a:spAutoFit/>
          </a:bodyPr>
          <a:lstStyle/>
          <a:p>
            <a:r>
              <a:rPr lang="en-US" sz="1100" dirty="0" smtClean="0">
                <a:solidFill>
                  <a:schemeClr val="bg1"/>
                </a:solidFill>
              </a:rPr>
              <a:t>Import </a:t>
            </a:r>
            <a:br>
              <a:rPr lang="en-US" sz="1100" dirty="0" smtClean="0">
                <a:solidFill>
                  <a:schemeClr val="bg1"/>
                </a:solidFill>
              </a:rPr>
            </a:br>
            <a:r>
              <a:rPr lang="en-US" sz="1100" dirty="0" smtClean="0">
                <a:solidFill>
                  <a:schemeClr val="bg1"/>
                </a:solidFill>
              </a:rPr>
              <a:t>keys</a:t>
            </a:r>
            <a:endParaRPr lang="en-US" sz="1100" dirty="0">
              <a:solidFill>
                <a:schemeClr val="bg1"/>
              </a:solidFill>
            </a:endParaRPr>
          </a:p>
        </p:txBody>
      </p:sp>
      <p:grpSp>
        <p:nvGrpSpPr>
          <p:cNvPr id="401" name="Group 400"/>
          <p:cNvGrpSpPr/>
          <p:nvPr/>
        </p:nvGrpSpPr>
        <p:grpSpPr>
          <a:xfrm>
            <a:off x="5678392" y="5052279"/>
            <a:ext cx="1051821" cy="1318575"/>
            <a:chOff x="5765674" y="5228743"/>
            <a:chExt cx="1051821" cy="1318575"/>
          </a:xfrm>
        </p:grpSpPr>
        <p:sp>
          <p:nvSpPr>
            <p:cNvPr id="402" name="Rectangle 5"/>
            <p:cNvSpPr>
              <a:spLocks noChangeArrowheads="1"/>
            </p:cNvSpPr>
            <p:nvPr/>
          </p:nvSpPr>
          <p:spPr bwMode="auto">
            <a:xfrm>
              <a:off x="5815269" y="5228743"/>
              <a:ext cx="952501" cy="1318575"/>
            </a:xfrm>
            <a:prstGeom prst="rect">
              <a:avLst/>
            </a:prstGeom>
            <a:solidFill>
              <a:schemeClr val="tx1"/>
            </a:solidFill>
            <a:ln>
              <a:noFill/>
            </a:ln>
            <a:effectLst>
              <a:outerShdw blurRad="254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p>
          </p:txBody>
        </p:sp>
        <p:grpSp>
          <p:nvGrpSpPr>
            <p:cNvPr id="403" name="Group 402"/>
            <p:cNvGrpSpPr/>
            <p:nvPr/>
          </p:nvGrpSpPr>
          <p:grpSpPr>
            <a:xfrm>
              <a:off x="6135493" y="5699578"/>
              <a:ext cx="313494" cy="508199"/>
              <a:chOff x="11390247" y="3747595"/>
              <a:chExt cx="313494" cy="508199"/>
            </a:xfrm>
          </p:grpSpPr>
          <p:sp>
            <p:nvSpPr>
              <p:cNvPr id="405" name="Freeform 7"/>
              <p:cNvSpPr>
                <a:spLocks/>
              </p:cNvSpPr>
              <p:nvPr/>
            </p:nvSpPr>
            <p:spPr bwMode="auto">
              <a:xfrm>
                <a:off x="11451215" y="3747595"/>
                <a:ext cx="191951" cy="221059"/>
              </a:xfrm>
              <a:custGeom>
                <a:avLst/>
                <a:gdLst>
                  <a:gd name="T0" fmla="*/ 206 w 206"/>
                  <a:gd name="T1" fmla="*/ 237 h 237"/>
                  <a:gd name="T2" fmla="*/ 161 w 206"/>
                  <a:gd name="T3" fmla="*/ 237 h 237"/>
                  <a:gd name="T4" fmla="*/ 161 w 206"/>
                  <a:gd name="T5" fmla="*/ 103 h 237"/>
                  <a:gd name="T6" fmla="*/ 103 w 206"/>
                  <a:gd name="T7" fmla="*/ 46 h 237"/>
                  <a:gd name="T8" fmla="*/ 45 w 206"/>
                  <a:gd name="T9" fmla="*/ 103 h 237"/>
                  <a:gd name="T10" fmla="*/ 45 w 206"/>
                  <a:gd name="T11" fmla="*/ 237 h 237"/>
                  <a:gd name="T12" fmla="*/ 0 w 206"/>
                  <a:gd name="T13" fmla="*/ 237 h 237"/>
                  <a:gd name="T14" fmla="*/ 0 w 206"/>
                  <a:gd name="T15" fmla="*/ 103 h 237"/>
                  <a:gd name="T16" fmla="*/ 103 w 206"/>
                  <a:gd name="T17" fmla="*/ 0 h 237"/>
                  <a:gd name="T18" fmla="*/ 206 w 206"/>
                  <a:gd name="T19" fmla="*/ 103 h 237"/>
                  <a:gd name="T20" fmla="*/ 206 w 206"/>
                  <a:gd name="T2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37">
                    <a:moveTo>
                      <a:pt x="206" y="237"/>
                    </a:moveTo>
                    <a:cubicBezTo>
                      <a:pt x="161" y="237"/>
                      <a:pt x="161" y="237"/>
                      <a:pt x="161" y="237"/>
                    </a:cubicBezTo>
                    <a:cubicBezTo>
                      <a:pt x="161" y="103"/>
                      <a:pt x="161" y="103"/>
                      <a:pt x="161" y="103"/>
                    </a:cubicBezTo>
                    <a:cubicBezTo>
                      <a:pt x="161" y="72"/>
                      <a:pt x="135" y="46"/>
                      <a:pt x="103" y="46"/>
                    </a:cubicBezTo>
                    <a:cubicBezTo>
                      <a:pt x="71" y="46"/>
                      <a:pt x="45" y="72"/>
                      <a:pt x="45" y="103"/>
                    </a:cubicBezTo>
                    <a:cubicBezTo>
                      <a:pt x="45" y="237"/>
                      <a:pt x="45" y="237"/>
                      <a:pt x="45" y="237"/>
                    </a:cubicBezTo>
                    <a:cubicBezTo>
                      <a:pt x="0" y="237"/>
                      <a:pt x="0" y="237"/>
                      <a:pt x="0" y="237"/>
                    </a:cubicBezTo>
                    <a:cubicBezTo>
                      <a:pt x="0" y="103"/>
                      <a:pt x="0" y="103"/>
                      <a:pt x="0" y="103"/>
                    </a:cubicBezTo>
                    <a:cubicBezTo>
                      <a:pt x="0" y="47"/>
                      <a:pt x="46" y="0"/>
                      <a:pt x="103" y="0"/>
                    </a:cubicBezTo>
                    <a:cubicBezTo>
                      <a:pt x="160" y="0"/>
                      <a:pt x="206" y="47"/>
                      <a:pt x="206" y="103"/>
                    </a:cubicBezTo>
                    <a:lnTo>
                      <a:pt x="206" y="237"/>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6" name="Rectangle 8"/>
              <p:cNvSpPr>
                <a:spLocks noChangeArrowheads="1"/>
              </p:cNvSpPr>
              <p:nvPr/>
            </p:nvSpPr>
            <p:spPr bwMode="auto">
              <a:xfrm>
                <a:off x="11390247" y="3961180"/>
                <a:ext cx="313494" cy="294614"/>
              </a:xfrm>
              <a:prstGeom prst="rect">
                <a:avLst/>
              </a:prstGeom>
              <a:solidFill>
                <a:srgbClr val="FDB81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7" name="Rectangle 9"/>
              <p:cNvSpPr>
                <a:spLocks noChangeArrowheads="1"/>
              </p:cNvSpPr>
              <p:nvPr/>
            </p:nvSpPr>
            <p:spPr bwMode="auto">
              <a:xfrm>
                <a:off x="11390247" y="3961180"/>
                <a:ext cx="81422" cy="294614"/>
              </a:xfrm>
              <a:prstGeom prst="rect">
                <a:avLst/>
              </a:prstGeom>
              <a:solidFill>
                <a:srgbClr val="F78C1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sp>
            <p:nvSpPr>
              <p:cNvPr id="408" name="Freeform 10"/>
              <p:cNvSpPr>
                <a:spLocks/>
              </p:cNvSpPr>
              <p:nvPr/>
            </p:nvSpPr>
            <p:spPr bwMode="auto">
              <a:xfrm>
                <a:off x="11515330" y="4056369"/>
                <a:ext cx="63328" cy="111709"/>
              </a:xfrm>
              <a:custGeom>
                <a:avLst/>
                <a:gdLst>
                  <a:gd name="T0" fmla="*/ 68 w 68"/>
                  <a:gd name="T1" fmla="*/ 34 h 120"/>
                  <a:gd name="T2" fmla="*/ 34 w 68"/>
                  <a:gd name="T3" fmla="*/ 0 h 120"/>
                  <a:gd name="T4" fmla="*/ 0 w 68"/>
                  <a:gd name="T5" fmla="*/ 34 h 120"/>
                  <a:gd name="T6" fmla="*/ 22 w 68"/>
                  <a:gd name="T7" fmla="*/ 66 h 120"/>
                  <a:gd name="T8" fmla="*/ 22 w 68"/>
                  <a:gd name="T9" fmla="*/ 120 h 120"/>
                  <a:gd name="T10" fmla="*/ 45 w 68"/>
                  <a:gd name="T11" fmla="*/ 120 h 120"/>
                  <a:gd name="T12" fmla="*/ 45 w 68"/>
                  <a:gd name="T13" fmla="*/ 66 h 120"/>
                  <a:gd name="T14" fmla="*/ 68 w 68"/>
                  <a:gd name="T15" fmla="*/ 34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20">
                    <a:moveTo>
                      <a:pt x="68" y="34"/>
                    </a:moveTo>
                    <a:cubicBezTo>
                      <a:pt x="68" y="15"/>
                      <a:pt x="53" y="0"/>
                      <a:pt x="34" y="0"/>
                    </a:cubicBezTo>
                    <a:cubicBezTo>
                      <a:pt x="15" y="0"/>
                      <a:pt x="0" y="15"/>
                      <a:pt x="0" y="34"/>
                    </a:cubicBezTo>
                    <a:cubicBezTo>
                      <a:pt x="0" y="49"/>
                      <a:pt x="9" y="61"/>
                      <a:pt x="22" y="66"/>
                    </a:cubicBezTo>
                    <a:cubicBezTo>
                      <a:pt x="22" y="120"/>
                      <a:pt x="22" y="120"/>
                      <a:pt x="22" y="120"/>
                    </a:cubicBezTo>
                    <a:cubicBezTo>
                      <a:pt x="45" y="120"/>
                      <a:pt x="45" y="120"/>
                      <a:pt x="45" y="120"/>
                    </a:cubicBezTo>
                    <a:cubicBezTo>
                      <a:pt x="45" y="66"/>
                      <a:pt x="45" y="66"/>
                      <a:pt x="45" y="66"/>
                    </a:cubicBezTo>
                    <a:cubicBezTo>
                      <a:pt x="59" y="61"/>
                      <a:pt x="68" y="49"/>
                      <a:pt x="68" y="34"/>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00"/>
                <a:endParaRPr lang="en-US" sz="1765">
                  <a:solidFill>
                    <a:srgbClr val="505050"/>
                  </a:solidFill>
                </a:endParaRPr>
              </a:p>
            </p:txBody>
          </p:sp>
        </p:grpSp>
        <p:sp>
          <p:nvSpPr>
            <p:cNvPr id="404" name="TextBox 403"/>
            <p:cNvSpPr txBox="1"/>
            <p:nvPr/>
          </p:nvSpPr>
          <p:spPr>
            <a:xfrm>
              <a:off x="5765674" y="5230424"/>
              <a:ext cx="1051821" cy="544765"/>
            </a:xfrm>
            <a:prstGeom prst="rect">
              <a:avLst/>
            </a:prstGeom>
            <a:noFill/>
          </p:spPr>
          <p:txBody>
            <a:bodyPr wrap="square" lIns="182880" tIns="146304" rIns="182880" bIns="146304" rtlCol="0">
              <a:spAutoFit/>
            </a:bodyPr>
            <a:lstStyle/>
            <a:p>
              <a:pPr algn="ctr">
                <a:lnSpc>
                  <a:spcPct val="90000"/>
                </a:lnSpc>
              </a:pPr>
              <a:r>
                <a:rPr lang="en-US" b="1" dirty="0" smtClean="0">
                  <a:solidFill>
                    <a:schemeClr val="bg1"/>
                  </a:solidFill>
                </a:rPr>
                <a:t>HSM</a:t>
              </a:r>
            </a:p>
          </p:txBody>
        </p:sp>
      </p:grpSp>
      <p:cxnSp>
        <p:nvCxnSpPr>
          <p:cNvPr id="11" name="Straight Connector 10"/>
          <p:cNvCxnSpPr/>
          <p:nvPr/>
        </p:nvCxnSpPr>
        <p:spPr>
          <a:xfrm>
            <a:off x="6477303" y="3434662"/>
            <a:ext cx="0" cy="1613695"/>
          </a:xfrm>
          <a:prstGeom prst="line">
            <a:avLst/>
          </a:prstGeom>
          <a:ln w="76200">
            <a:solidFill>
              <a:schemeClr val="bg1">
                <a:lumMod val="75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566413" y="3097598"/>
            <a:ext cx="4427788" cy="496291"/>
            <a:chOff x="5566413" y="3097598"/>
            <a:chExt cx="4427788" cy="496291"/>
          </a:xfrm>
        </p:grpSpPr>
        <p:grpSp>
          <p:nvGrpSpPr>
            <p:cNvPr id="13" name="Group 12"/>
            <p:cNvGrpSpPr/>
            <p:nvPr/>
          </p:nvGrpSpPr>
          <p:grpSpPr>
            <a:xfrm>
              <a:off x="5566413" y="3133095"/>
              <a:ext cx="4427788" cy="433820"/>
              <a:chOff x="6086326" y="3107267"/>
              <a:chExt cx="4427788" cy="433820"/>
            </a:xfrm>
          </p:grpSpPr>
          <p:pic>
            <p:nvPicPr>
              <p:cNvPr id="9" name="Picture 8"/>
              <p:cNvPicPr>
                <a:picLocks noChangeAspect="1"/>
              </p:cNvPicPr>
              <p:nvPr/>
            </p:nvPicPr>
            <p:blipFill rotWithShape="1">
              <a:blip r:embed="rId5">
                <a:duotone>
                  <a:prstClr val="black"/>
                  <a:srgbClr val="D5EDFF">
                    <a:tint val="45000"/>
                    <a:satMod val="400000"/>
                  </a:srgbClr>
                </a:duotone>
                <a:extLst>
                  <a:ext uri="{28A0092B-C50C-407E-A947-70E740481C1C}">
                    <a14:useLocalDpi xmlns:a14="http://schemas.microsoft.com/office/drawing/2010/main" val="0"/>
                  </a:ext>
                </a:extLst>
              </a:blip>
              <a:srcRect t="82683"/>
              <a:stretch/>
            </p:blipFill>
            <p:spPr>
              <a:xfrm>
                <a:off x="6086326" y="3107267"/>
                <a:ext cx="3907875" cy="432855"/>
              </a:xfrm>
              <a:prstGeom prst="rect">
                <a:avLst/>
              </a:prstGeom>
            </p:spPr>
          </p:pic>
          <p:pic>
            <p:nvPicPr>
              <p:cNvPr id="12" name="Picture 11"/>
              <p:cNvPicPr>
                <a:picLocks noChangeAspect="1"/>
              </p:cNvPicPr>
              <p:nvPr/>
            </p:nvPicPr>
            <p:blipFill rotWithShape="1">
              <a:blip r:embed="rId5" cstate="print">
                <a:duotone>
                  <a:prstClr val="black"/>
                  <a:srgbClr val="D5EDFF">
                    <a:tint val="45000"/>
                    <a:satMod val="400000"/>
                  </a:srgbClr>
                </a:duotone>
                <a:extLst>
                  <a:ext uri="{28A0092B-C50C-407E-A947-70E740481C1C}">
                    <a14:useLocalDpi xmlns:a14="http://schemas.microsoft.com/office/drawing/2010/main" val="0"/>
                  </a:ext>
                </a:extLst>
              </a:blip>
              <a:srcRect t="67829"/>
              <a:stretch/>
            </p:blipFill>
            <p:spPr>
              <a:xfrm>
                <a:off x="8407196" y="3107517"/>
                <a:ext cx="2106918" cy="433570"/>
              </a:xfrm>
              <a:prstGeom prst="rect">
                <a:avLst/>
              </a:prstGeom>
            </p:spPr>
          </p:pic>
        </p:gr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7170743" y="3168700"/>
              <a:ext cx="341816" cy="298505"/>
            </a:xfrm>
            <a:prstGeom prst="rect">
              <a:avLst/>
            </a:prstGeom>
          </p:spPr>
        </p:pic>
        <p:sp>
          <p:nvSpPr>
            <p:cNvPr id="161" name="TextBox 160"/>
            <p:cNvSpPr txBox="1"/>
            <p:nvPr/>
          </p:nvSpPr>
          <p:spPr>
            <a:xfrm>
              <a:off x="7408666" y="3097598"/>
              <a:ext cx="1697689" cy="496291"/>
            </a:xfrm>
            <a:prstGeom prst="rect">
              <a:avLst/>
            </a:prstGeom>
            <a:noFill/>
          </p:spPr>
          <p:txBody>
            <a:bodyPr wrap="square" lIns="182880" tIns="146304" rIns="182880" bIns="146304" rtlCol="0">
              <a:spAutoFit/>
            </a:bodyPr>
            <a:lstStyle/>
            <a:p>
              <a:pPr>
                <a:lnSpc>
                  <a:spcPct val="90000"/>
                </a:lnSpc>
              </a:pPr>
              <a:r>
                <a:rPr lang="en-US" sz="1450" spc="-100" dirty="0" smtClean="0">
                  <a:solidFill>
                    <a:schemeClr val="bg1"/>
                  </a:solidFill>
                  <a:latin typeface="Segoe UI Semibold" panose="020B0702040204020203" pitchFamily="34" charset="0"/>
                  <a:cs typeface="Segoe UI Semibold" panose="020B0702040204020203" pitchFamily="34" charset="0"/>
                </a:rPr>
                <a:t>Key Vault</a:t>
              </a:r>
            </a:p>
          </p:txBody>
        </p:sp>
      </p:grpSp>
      <p:grpSp>
        <p:nvGrpSpPr>
          <p:cNvPr id="139" name="Group 138"/>
          <p:cNvGrpSpPr/>
          <p:nvPr/>
        </p:nvGrpSpPr>
        <p:grpSpPr>
          <a:xfrm>
            <a:off x="2587" y="4148447"/>
            <a:ext cx="3618074" cy="2238551"/>
            <a:chOff x="2587" y="4300847"/>
            <a:chExt cx="3618074" cy="2238551"/>
          </a:xfrm>
        </p:grpSpPr>
        <p:sp>
          <p:nvSpPr>
            <p:cNvPr id="140" name="Rectangle 139"/>
            <p:cNvSpPr>
              <a:spLocks noChangeArrowheads="1"/>
            </p:cNvSpPr>
            <p:nvPr/>
          </p:nvSpPr>
          <p:spPr bwMode="auto">
            <a:xfrm>
              <a:off x="5455" y="5375461"/>
              <a:ext cx="406118" cy="1159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sp>
          <p:nvSpPr>
            <p:cNvPr id="141" name="Rectangle 140"/>
            <p:cNvSpPr>
              <a:spLocks noChangeArrowheads="1"/>
            </p:cNvSpPr>
            <p:nvPr/>
          </p:nvSpPr>
          <p:spPr bwMode="auto">
            <a:xfrm>
              <a:off x="1160182" y="4972460"/>
              <a:ext cx="555218" cy="156209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5" name="Group 144"/>
            <p:cNvGrpSpPr/>
            <p:nvPr/>
          </p:nvGrpSpPr>
          <p:grpSpPr>
            <a:xfrm>
              <a:off x="206364" y="4300847"/>
              <a:ext cx="2867443" cy="2238551"/>
              <a:chOff x="206364" y="4161314"/>
              <a:chExt cx="3046177" cy="2378085"/>
            </a:xfrm>
          </p:grpSpPr>
          <p:grpSp>
            <p:nvGrpSpPr>
              <p:cNvPr id="288" name="Group 287"/>
              <p:cNvGrpSpPr/>
              <p:nvPr/>
            </p:nvGrpSpPr>
            <p:grpSpPr>
              <a:xfrm>
                <a:off x="206364" y="4161314"/>
                <a:ext cx="2487512" cy="2378085"/>
                <a:chOff x="206364" y="3858608"/>
                <a:chExt cx="2487512" cy="1616694"/>
              </a:xfrm>
            </p:grpSpPr>
            <p:sp>
              <p:nvSpPr>
                <p:cNvPr id="290" name="Rectangle 289"/>
                <p:cNvSpPr/>
                <p:nvPr/>
              </p:nvSpPr>
              <p:spPr bwMode="auto">
                <a:xfrm>
                  <a:off x="206364" y="4578877"/>
                  <a:ext cx="896425" cy="8964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1" name="Rectangle 290"/>
                <p:cNvSpPr/>
                <p:nvPr/>
              </p:nvSpPr>
              <p:spPr bwMode="auto">
                <a:xfrm>
                  <a:off x="542579" y="3858608"/>
                  <a:ext cx="896425" cy="161669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sp>
              <p:nvSpPr>
                <p:cNvPr id="292" name="Rectangle 291"/>
                <p:cNvSpPr/>
                <p:nvPr/>
              </p:nvSpPr>
              <p:spPr bwMode="auto">
                <a:xfrm>
                  <a:off x="1797451" y="4008012"/>
                  <a:ext cx="896425" cy="146728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289" name="Rectangle 288"/>
              <p:cNvSpPr/>
              <p:nvPr/>
            </p:nvSpPr>
            <p:spPr bwMode="auto">
              <a:xfrm>
                <a:off x="2185096" y="4679282"/>
                <a:ext cx="1067445" cy="186011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Light"/>
                </a:endParaRPr>
              </a:p>
            </p:txBody>
          </p:sp>
        </p:grpSp>
        <p:sp>
          <p:nvSpPr>
            <p:cNvPr id="146" name="Rectangle 145"/>
            <p:cNvSpPr>
              <a:spLocks noChangeArrowheads="1"/>
            </p:cNvSpPr>
            <p:nvPr/>
          </p:nvSpPr>
          <p:spPr bwMode="auto">
            <a:xfrm>
              <a:off x="2352954" y="5693086"/>
              <a:ext cx="398196" cy="8427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505050"/>
                </a:solidFill>
                <a:latin typeface="Segoe UI Light"/>
              </a:endParaRPr>
            </a:p>
          </p:txBody>
        </p:sp>
        <p:grpSp>
          <p:nvGrpSpPr>
            <p:cNvPr id="147" name="Group 146"/>
            <p:cNvGrpSpPr/>
            <p:nvPr/>
          </p:nvGrpSpPr>
          <p:grpSpPr>
            <a:xfrm flipH="1">
              <a:off x="2587" y="4343440"/>
              <a:ext cx="3618074" cy="2191118"/>
              <a:chOff x="-608558" y="4115303"/>
              <a:chExt cx="4533210" cy="2745327"/>
            </a:xfrm>
          </p:grpSpPr>
          <p:sp>
            <p:nvSpPr>
              <p:cNvPr id="148" name="Freeform 147"/>
              <p:cNvSpPr>
                <a:spLocks/>
              </p:cNvSpPr>
              <p:nvPr/>
            </p:nvSpPr>
            <p:spPr bwMode="auto">
              <a:xfrm>
                <a:off x="-608558" y="4115303"/>
                <a:ext cx="692962" cy="456276"/>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8"/>
              <p:cNvSpPr>
                <a:spLocks/>
              </p:cNvSpPr>
              <p:nvPr/>
            </p:nvSpPr>
            <p:spPr bwMode="auto">
              <a:xfrm>
                <a:off x="770166" y="5752155"/>
                <a:ext cx="1307027" cy="110584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4"/>
              <p:cNvSpPr>
                <a:spLocks/>
              </p:cNvSpPr>
              <p:nvPr/>
            </p:nvSpPr>
            <p:spPr bwMode="auto">
              <a:xfrm>
                <a:off x="1459182" y="5752155"/>
                <a:ext cx="1307027" cy="1105845"/>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42"/>
              <p:cNvSpPr>
                <a:spLocks noChangeArrowheads="1"/>
              </p:cNvSpPr>
              <p:nvPr/>
            </p:nvSpPr>
            <p:spPr bwMode="auto">
              <a:xfrm>
                <a:off x="2841160" y="5909945"/>
                <a:ext cx="1083492" cy="950685"/>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43"/>
              <p:cNvSpPr>
                <a:spLocks noChangeArrowheads="1"/>
              </p:cNvSpPr>
              <p:nvPr/>
            </p:nvSpPr>
            <p:spPr bwMode="auto">
              <a:xfrm>
                <a:off x="2781989" y="5863923"/>
                <a:ext cx="1142663"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44"/>
              <p:cNvSpPr>
                <a:spLocks noChangeArrowheads="1"/>
              </p:cNvSpPr>
              <p:nvPr/>
            </p:nvSpPr>
            <p:spPr bwMode="auto">
              <a:xfrm>
                <a:off x="3223801"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45"/>
              <p:cNvSpPr>
                <a:spLocks noChangeArrowheads="1"/>
              </p:cNvSpPr>
              <p:nvPr/>
            </p:nvSpPr>
            <p:spPr bwMode="auto">
              <a:xfrm>
                <a:off x="3490729"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46"/>
              <p:cNvSpPr>
                <a:spLocks noChangeArrowheads="1"/>
              </p:cNvSpPr>
              <p:nvPr/>
            </p:nvSpPr>
            <p:spPr bwMode="auto">
              <a:xfrm>
                <a:off x="2952928"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Rectangle 47"/>
              <p:cNvSpPr>
                <a:spLocks noChangeArrowheads="1"/>
              </p:cNvSpPr>
              <p:nvPr/>
            </p:nvSpPr>
            <p:spPr bwMode="auto">
              <a:xfrm>
                <a:off x="3223801"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48"/>
              <p:cNvSpPr>
                <a:spLocks noChangeArrowheads="1"/>
              </p:cNvSpPr>
              <p:nvPr/>
            </p:nvSpPr>
            <p:spPr bwMode="auto">
              <a:xfrm>
                <a:off x="3490729"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49"/>
              <p:cNvSpPr>
                <a:spLocks noChangeArrowheads="1"/>
              </p:cNvSpPr>
              <p:nvPr/>
            </p:nvSpPr>
            <p:spPr bwMode="auto">
              <a:xfrm>
                <a:off x="3760287"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50"/>
              <p:cNvSpPr>
                <a:spLocks noChangeArrowheads="1"/>
              </p:cNvSpPr>
              <p:nvPr/>
            </p:nvSpPr>
            <p:spPr bwMode="auto">
              <a:xfrm>
                <a:off x="2952928"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51"/>
              <p:cNvSpPr>
                <a:spLocks noChangeArrowheads="1"/>
              </p:cNvSpPr>
              <p:nvPr/>
            </p:nvSpPr>
            <p:spPr bwMode="auto">
              <a:xfrm>
                <a:off x="3223801"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52"/>
              <p:cNvSpPr>
                <a:spLocks noChangeArrowheads="1"/>
              </p:cNvSpPr>
              <p:nvPr/>
            </p:nvSpPr>
            <p:spPr bwMode="auto">
              <a:xfrm>
                <a:off x="3490729"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53"/>
              <p:cNvSpPr>
                <a:spLocks noChangeArrowheads="1"/>
              </p:cNvSpPr>
              <p:nvPr/>
            </p:nvSpPr>
            <p:spPr bwMode="auto">
              <a:xfrm>
                <a:off x="3760287"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54"/>
              <p:cNvSpPr>
                <a:spLocks noChangeArrowheads="1"/>
              </p:cNvSpPr>
              <p:nvPr/>
            </p:nvSpPr>
            <p:spPr bwMode="auto">
              <a:xfrm>
                <a:off x="2952928"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55"/>
              <p:cNvSpPr>
                <a:spLocks noChangeArrowheads="1"/>
              </p:cNvSpPr>
              <p:nvPr/>
            </p:nvSpPr>
            <p:spPr bwMode="auto">
              <a:xfrm>
                <a:off x="3760287"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56"/>
              <p:cNvSpPr>
                <a:spLocks noChangeArrowheads="1"/>
              </p:cNvSpPr>
              <p:nvPr/>
            </p:nvSpPr>
            <p:spPr bwMode="auto">
              <a:xfrm>
                <a:off x="3378961" y="5677205"/>
                <a:ext cx="45890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57"/>
              <p:cNvSpPr>
                <a:spLocks noChangeArrowheads="1"/>
              </p:cNvSpPr>
              <p:nvPr/>
            </p:nvSpPr>
            <p:spPr bwMode="auto">
              <a:xfrm>
                <a:off x="1388177" y="4829083"/>
                <a:ext cx="1188685" cy="2031547"/>
              </a:xfrm>
              <a:prstGeom prst="rect">
                <a:avLst/>
              </a:prstGeom>
              <a:solidFill>
                <a:schemeClr val="bg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58"/>
              <p:cNvSpPr>
                <a:spLocks noChangeArrowheads="1"/>
              </p:cNvSpPr>
              <p:nvPr/>
            </p:nvSpPr>
            <p:spPr bwMode="auto">
              <a:xfrm>
                <a:off x="1329005" y="4783061"/>
                <a:ext cx="1307027" cy="46022"/>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59"/>
              <p:cNvSpPr>
                <a:spLocks noChangeArrowheads="1"/>
              </p:cNvSpPr>
              <p:nvPr/>
            </p:nvSpPr>
            <p:spPr bwMode="auto">
              <a:xfrm>
                <a:off x="1499944" y="5499691"/>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60"/>
              <p:cNvSpPr>
                <a:spLocks noChangeArrowheads="1"/>
              </p:cNvSpPr>
              <p:nvPr/>
            </p:nvSpPr>
            <p:spPr bwMode="auto">
              <a:xfrm>
                <a:off x="1499944" y="5499691"/>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61"/>
              <p:cNvSpPr>
                <a:spLocks noChangeArrowheads="1"/>
              </p:cNvSpPr>
              <p:nvPr/>
            </p:nvSpPr>
            <p:spPr bwMode="auto">
              <a:xfrm>
                <a:off x="1766873" y="5499691"/>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62"/>
              <p:cNvSpPr>
                <a:spLocks noChangeArrowheads="1"/>
              </p:cNvSpPr>
              <p:nvPr/>
            </p:nvSpPr>
            <p:spPr bwMode="auto">
              <a:xfrm>
                <a:off x="2036430" y="5499691"/>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63"/>
              <p:cNvSpPr>
                <a:spLocks noChangeArrowheads="1"/>
              </p:cNvSpPr>
              <p:nvPr/>
            </p:nvSpPr>
            <p:spPr bwMode="auto">
              <a:xfrm>
                <a:off x="1766873"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64"/>
              <p:cNvSpPr>
                <a:spLocks noChangeArrowheads="1"/>
              </p:cNvSpPr>
              <p:nvPr/>
            </p:nvSpPr>
            <p:spPr bwMode="auto">
              <a:xfrm>
                <a:off x="2036430" y="6556885"/>
                <a:ext cx="155160" cy="30374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65"/>
              <p:cNvSpPr>
                <a:spLocks noChangeArrowheads="1"/>
              </p:cNvSpPr>
              <p:nvPr/>
            </p:nvSpPr>
            <p:spPr bwMode="auto">
              <a:xfrm>
                <a:off x="2303359" y="5499691"/>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66"/>
              <p:cNvSpPr>
                <a:spLocks noChangeArrowheads="1"/>
              </p:cNvSpPr>
              <p:nvPr/>
            </p:nvSpPr>
            <p:spPr bwMode="auto">
              <a:xfrm>
                <a:off x="1499944" y="5766619"/>
                <a:ext cx="155160" cy="1564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67"/>
              <p:cNvSpPr>
                <a:spLocks noChangeArrowheads="1"/>
              </p:cNvSpPr>
              <p:nvPr/>
            </p:nvSpPr>
            <p:spPr bwMode="auto">
              <a:xfrm>
                <a:off x="1766873"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Rectangle 68"/>
              <p:cNvSpPr>
                <a:spLocks noChangeArrowheads="1"/>
              </p:cNvSpPr>
              <p:nvPr/>
            </p:nvSpPr>
            <p:spPr bwMode="auto">
              <a:xfrm>
                <a:off x="2036430" y="5766619"/>
                <a:ext cx="155160" cy="15647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Rectangle 69"/>
              <p:cNvSpPr>
                <a:spLocks noChangeArrowheads="1"/>
              </p:cNvSpPr>
              <p:nvPr/>
            </p:nvSpPr>
            <p:spPr bwMode="auto">
              <a:xfrm>
                <a:off x="2303359" y="5766619"/>
                <a:ext cx="156476" cy="156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Rectangle 70"/>
              <p:cNvSpPr>
                <a:spLocks noChangeArrowheads="1"/>
              </p:cNvSpPr>
              <p:nvPr/>
            </p:nvSpPr>
            <p:spPr bwMode="auto">
              <a:xfrm>
                <a:off x="1499944" y="6037492"/>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Rectangle 71"/>
              <p:cNvSpPr>
                <a:spLocks noChangeArrowheads="1"/>
              </p:cNvSpPr>
              <p:nvPr/>
            </p:nvSpPr>
            <p:spPr bwMode="auto">
              <a:xfrm>
                <a:off x="1766873" y="6037492"/>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Rectangle 72"/>
              <p:cNvSpPr>
                <a:spLocks noChangeArrowheads="1"/>
              </p:cNvSpPr>
              <p:nvPr/>
            </p:nvSpPr>
            <p:spPr bwMode="auto">
              <a:xfrm>
                <a:off x="2036430" y="6037492"/>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Rectangle 73"/>
              <p:cNvSpPr>
                <a:spLocks noChangeArrowheads="1"/>
              </p:cNvSpPr>
              <p:nvPr/>
            </p:nvSpPr>
            <p:spPr bwMode="auto">
              <a:xfrm>
                <a:off x="2303359" y="6037492"/>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Rectangle 74"/>
              <p:cNvSpPr>
                <a:spLocks noChangeArrowheads="1"/>
              </p:cNvSpPr>
              <p:nvPr/>
            </p:nvSpPr>
            <p:spPr bwMode="auto">
              <a:xfrm>
                <a:off x="1499944"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Rectangle 75"/>
              <p:cNvSpPr>
                <a:spLocks noChangeArrowheads="1"/>
              </p:cNvSpPr>
              <p:nvPr/>
            </p:nvSpPr>
            <p:spPr bwMode="auto">
              <a:xfrm>
                <a:off x="1766873" y="630442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Rectangle 76"/>
              <p:cNvSpPr>
                <a:spLocks noChangeArrowheads="1"/>
              </p:cNvSpPr>
              <p:nvPr/>
            </p:nvSpPr>
            <p:spPr bwMode="auto">
              <a:xfrm>
                <a:off x="2036430" y="630442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Rectangle 77"/>
              <p:cNvSpPr>
                <a:spLocks noChangeArrowheads="1"/>
              </p:cNvSpPr>
              <p:nvPr/>
            </p:nvSpPr>
            <p:spPr bwMode="auto">
              <a:xfrm>
                <a:off x="2303359" y="630442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Rectangle 78"/>
              <p:cNvSpPr>
                <a:spLocks noChangeArrowheads="1"/>
              </p:cNvSpPr>
              <p:nvPr/>
            </p:nvSpPr>
            <p:spPr bwMode="auto">
              <a:xfrm>
                <a:off x="1499944" y="6037492"/>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Rectangle 79"/>
              <p:cNvSpPr>
                <a:spLocks noChangeArrowheads="1"/>
              </p:cNvSpPr>
              <p:nvPr/>
            </p:nvSpPr>
            <p:spPr bwMode="auto">
              <a:xfrm>
                <a:off x="2303359" y="6037492"/>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Rectangle 80"/>
              <p:cNvSpPr>
                <a:spLocks noChangeArrowheads="1"/>
              </p:cNvSpPr>
              <p:nvPr/>
            </p:nvSpPr>
            <p:spPr bwMode="auto">
              <a:xfrm>
                <a:off x="2303359" y="5766619"/>
                <a:ext cx="156476" cy="7889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Rectangle 81"/>
              <p:cNvSpPr>
                <a:spLocks noChangeArrowheads="1"/>
              </p:cNvSpPr>
              <p:nvPr/>
            </p:nvSpPr>
            <p:spPr bwMode="auto">
              <a:xfrm>
                <a:off x="1499944" y="4959260"/>
                <a:ext cx="155160"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Rectangle 82"/>
              <p:cNvSpPr>
                <a:spLocks noChangeArrowheads="1"/>
              </p:cNvSpPr>
              <p:nvPr/>
            </p:nvSpPr>
            <p:spPr bwMode="auto">
              <a:xfrm>
                <a:off x="1499944" y="4959260"/>
                <a:ext cx="155160"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83"/>
              <p:cNvSpPr>
                <a:spLocks noChangeArrowheads="1"/>
              </p:cNvSpPr>
              <p:nvPr/>
            </p:nvSpPr>
            <p:spPr bwMode="auto">
              <a:xfrm>
                <a:off x="1766873" y="4959260"/>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84"/>
              <p:cNvSpPr>
                <a:spLocks noChangeArrowheads="1"/>
              </p:cNvSpPr>
              <p:nvPr/>
            </p:nvSpPr>
            <p:spPr bwMode="auto">
              <a:xfrm>
                <a:off x="2036430" y="4959260"/>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85"/>
              <p:cNvSpPr>
                <a:spLocks noChangeArrowheads="1"/>
              </p:cNvSpPr>
              <p:nvPr/>
            </p:nvSpPr>
            <p:spPr bwMode="auto">
              <a:xfrm>
                <a:off x="2303359" y="4959260"/>
                <a:ext cx="156476"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86"/>
              <p:cNvSpPr>
                <a:spLocks noChangeArrowheads="1"/>
              </p:cNvSpPr>
              <p:nvPr/>
            </p:nvSpPr>
            <p:spPr bwMode="auto">
              <a:xfrm>
                <a:off x="1499944" y="5230133"/>
                <a:ext cx="155160" cy="15516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87"/>
              <p:cNvSpPr>
                <a:spLocks noChangeArrowheads="1"/>
              </p:cNvSpPr>
              <p:nvPr/>
            </p:nvSpPr>
            <p:spPr bwMode="auto">
              <a:xfrm>
                <a:off x="1766873"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88"/>
              <p:cNvSpPr>
                <a:spLocks noChangeArrowheads="1"/>
              </p:cNvSpPr>
              <p:nvPr/>
            </p:nvSpPr>
            <p:spPr bwMode="auto">
              <a:xfrm>
                <a:off x="2036430" y="5230133"/>
                <a:ext cx="155160" cy="15516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89"/>
              <p:cNvSpPr>
                <a:spLocks noChangeArrowheads="1"/>
              </p:cNvSpPr>
              <p:nvPr/>
            </p:nvSpPr>
            <p:spPr bwMode="auto">
              <a:xfrm>
                <a:off x="2303359" y="5230133"/>
                <a:ext cx="156476" cy="15516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0"/>
              <p:cNvSpPr>
                <a:spLocks noChangeArrowheads="1"/>
              </p:cNvSpPr>
              <p:nvPr/>
            </p:nvSpPr>
            <p:spPr bwMode="auto">
              <a:xfrm>
                <a:off x="2303359" y="5230133"/>
                <a:ext cx="156476" cy="775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91"/>
              <p:cNvSpPr>
                <a:spLocks noChangeArrowheads="1"/>
              </p:cNvSpPr>
              <p:nvPr/>
            </p:nvSpPr>
            <p:spPr bwMode="auto">
              <a:xfrm>
                <a:off x="1582784" y="4596343"/>
                <a:ext cx="143326"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92"/>
              <p:cNvSpPr>
                <a:spLocks noChangeArrowheads="1"/>
              </p:cNvSpPr>
              <p:nvPr/>
            </p:nvSpPr>
            <p:spPr bwMode="auto">
              <a:xfrm>
                <a:off x="1773447" y="4596343"/>
                <a:ext cx="142011" cy="1867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93"/>
              <p:cNvSpPr>
                <a:spLocks noChangeArrowheads="1"/>
              </p:cNvSpPr>
              <p:nvPr/>
            </p:nvSpPr>
            <p:spPr bwMode="auto">
              <a:xfrm>
                <a:off x="1030519" y="6783050"/>
                <a:ext cx="447072"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94"/>
              <p:cNvSpPr>
                <a:spLocks noChangeArrowheads="1"/>
              </p:cNvSpPr>
              <p:nvPr/>
            </p:nvSpPr>
            <p:spPr bwMode="auto">
              <a:xfrm>
                <a:off x="2303359" y="6783050"/>
                <a:ext cx="649569" cy="7758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170146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3"/>
                                        </p:tgtEl>
                                      </p:cBhvr>
                                    </p:animEffect>
                                    <p:set>
                                      <p:cBhvr>
                                        <p:cTn id="7" dur="1" fill="hold">
                                          <p:stCondLst>
                                            <p:cond delay="499"/>
                                          </p:stCondLst>
                                        </p:cTn>
                                        <p:tgtEl>
                                          <p:spTgt spid="31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08"/>
                                        </p:tgtEl>
                                      </p:cBhvr>
                                    </p:animEffect>
                                    <p:set>
                                      <p:cBhvr>
                                        <p:cTn id="10" dur="1" fill="hold">
                                          <p:stCondLst>
                                            <p:cond delay="499"/>
                                          </p:stCondLst>
                                        </p:cTn>
                                        <p:tgtEl>
                                          <p:spTgt spid="30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03"/>
                                        </p:tgtEl>
                                      </p:cBhvr>
                                    </p:animEffect>
                                    <p:set>
                                      <p:cBhvr>
                                        <p:cTn id="13" dur="1" fill="hold">
                                          <p:stCondLst>
                                            <p:cond delay="499"/>
                                          </p:stCondLst>
                                        </p:cTn>
                                        <p:tgtEl>
                                          <p:spTgt spid="303"/>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5"/>
                                        </p:tgtEl>
                                        <p:attrNameLst>
                                          <p:attrName>style.visibility</p:attrName>
                                        </p:attrNameLst>
                                      </p:cBhvr>
                                      <p:to>
                                        <p:strVal val="visible"/>
                                      </p:to>
                                    </p:set>
                                    <p:animEffect transition="in" filter="fade">
                                      <p:cBhvr>
                                        <p:cTn id="20" dur="500"/>
                                        <p:tgtEl>
                                          <p:spTgt spid="19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2"/>
                                        </p:tgtEl>
                                        <p:attrNameLst>
                                          <p:attrName>style.visibility</p:attrName>
                                        </p:attrNameLst>
                                      </p:cBhvr>
                                      <p:to>
                                        <p:strVal val="visible"/>
                                      </p:to>
                                    </p:set>
                                    <p:animEffect transition="in" filter="fade">
                                      <p:cBhvr>
                                        <p:cTn id="24" dur="500"/>
                                        <p:tgtEl>
                                          <p:spTgt spid="13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3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bwMode="auto">
          <a:xfrm>
            <a:off x="6018822" y="2643252"/>
            <a:ext cx="2813225" cy="1667705"/>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2596" y="2636540"/>
            <a:ext cx="2813225" cy="1674418"/>
          </a:xfrm>
          <a:prstGeom prst="rect">
            <a:avLst/>
          </a:prstGeom>
          <a:pattFill prst="ltUpDiag">
            <a:fgClr>
              <a:schemeClr val="bg1">
                <a:lumMod val="85000"/>
              </a:schemeClr>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412595" y="1942390"/>
            <a:ext cx="11206976" cy="2465061"/>
            <a:chOff x="412595" y="1942390"/>
            <a:chExt cx="11206976" cy="2465061"/>
          </a:xfrm>
        </p:grpSpPr>
        <p:grpSp>
          <p:nvGrpSpPr>
            <p:cNvPr id="161" name="Group 160"/>
            <p:cNvGrpSpPr/>
            <p:nvPr/>
          </p:nvGrpSpPr>
          <p:grpSpPr>
            <a:xfrm>
              <a:off x="412595" y="4283366"/>
              <a:ext cx="11206974" cy="124085"/>
              <a:chOff x="142173" y="6674386"/>
              <a:chExt cx="12192000" cy="352244"/>
            </a:xfrm>
          </p:grpSpPr>
          <p:sp>
            <p:nvSpPr>
              <p:cNvPr id="162" name="Rectangle 161"/>
              <p:cNvSpPr/>
              <p:nvPr/>
            </p:nvSpPr>
            <p:spPr bwMode="auto">
              <a:xfrm>
                <a:off x="142173" y="6674386"/>
                <a:ext cx="3070718" cy="35224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212891" y="6674386"/>
                <a:ext cx="3035506" cy="35224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bwMode="auto">
              <a:xfrm>
                <a:off x="6248398" y="6674386"/>
                <a:ext cx="3037774" cy="35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9286173" y="6674386"/>
                <a:ext cx="3048000" cy="352244"/>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412595" y="1942390"/>
              <a:ext cx="11206976" cy="2068844"/>
              <a:chOff x="-1" y="1920017"/>
              <a:chExt cx="9753601" cy="2141309"/>
            </a:xfrm>
          </p:grpSpPr>
          <p:sp>
            <p:nvSpPr>
              <p:cNvPr id="3" name="Rectangle 2"/>
              <p:cNvSpPr/>
              <p:nvPr/>
            </p:nvSpPr>
            <p:spPr bwMode="auto">
              <a:xfrm>
                <a:off x="-1" y="1920018"/>
                <a:ext cx="2438400" cy="72054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Increased security</a:t>
                </a:r>
              </a:p>
            </p:txBody>
          </p:sp>
          <p:sp>
            <p:nvSpPr>
              <p:cNvPr id="4" name="Rectangle 3"/>
              <p:cNvSpPr/>
              <p:nvPr/>
            </p:nvSpPr>
            <p:spPr bwMode="auto">
              <a:xfrm>
                <a:off x="2438399" y="1920018"/>
                <a:ext cx="2438400" cy="720546"/>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HSM protected keys</a:t>
                </a:r>
              </a:p>
            </p:txBody>
          </p:sp>
          <p:sp>
            <p:nvSpPr>
              <p:cNvPr id="5" name="Rectangle 4"/>
              <p:cNvSpPr/>
              <p:nvPr/>
            </p:nvSpPr>
            <p:spPr bwMode="auto">
              <a:xfrm>
                <a:off x="4876799" y="1920018"/>
                <a:ext cx="2438400" cy="7205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Compliance</a:t>
                </a:r>
              </a:p>
            </p:txBody>
          </p:sp>
          <p:sp>
            <p:nvSpPr>
              <p:cNvPr id="7" name="Rectangle 6"/>
              <p:cNvSpPr/>
              <p:nvPr/>
            </p:nvSpPr>
            <p:spPr bwMode="auto">
              <a:xfrm>
                <a:off x="7315200" y="1920017"/>
                <a:ext cx="2438400" cy="720546"/>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FFFFFF"/>
                    </a:solidFill>
                  </a:rPr>
                  <a:t>Monitoring</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1" y="2640562"/>
                <a:ext cx="2438400" cy="1420764"/>
              </a:xfrm>
              <a:prstGeom prst="rect">
                <a:avLst/>
              </a:prstGeom>
              <a:noFill/>
            </p:spPr>
            <p:txBody>
              <a:bodyPr wrap="square" lIns="182880" tIns="146304" rIns="182880" bIns="146304" rtlCol="0">
                <a:spAutoFit/>
              </a:bodyPr>
              <a:lstStyle/>
              <a:p>
                <a:r>
                  <a:rPr lang="en-US" sz="1400" dirty="0">
                    <a:solidFill>
                      <a:srgbClr val="505050"/>
                    </a:solidFill>
                  </a:rPr>
                  <a:t>Encrypt keys and small secrets like passwords using keys </a:t>
                </a:r>
                <a:r>
                  <a:rPr lang="en-US" sz="1400" dirty="0" smtClean="0">
                    <a:solidFill>
                      <a:srgbClr val="505050"/>
                    </a:solidFill>
                  </a:rPr>
                  <a:t>protected by </a:t>
                </a:r>
                <a:r>
                  <a:rPr lang="en-US" sz="1400" dirty="0">
                    <a:solidFill>
                      <a:srgbClr val="505050"/>
                    </a:solidFill>
                  </a:rPr>
                  <a:t>tightly controlled and monitored Hardware Security Modules (HSMs)</a:t>
                </a:r>
                <a:endParaRPr lang="en-US" sz="1400" dirty="0">
                  <a:gradFill>
                    <a:gsLst>
                      <a:gs pos="2917">
                        <a:srgbClr val="505050"/>
                      </a:gs>
                      <a:gs pos="30000">
                        <a:srgbClr val="505050"/>
                      </a:gs>
                    </a:gsLst>
                    <a:lin ang="5400000" scaled="0"/>
                  </a:gradFill>
                </a:endParaRPr>
              </a:p>
            </p:txBody>
          </p:sp>
          <p:sp>
            <p:nvSpPr>
              <p:cNvPr id="10" name="TextBox 9"/>
              <p:cNvSpPr txBox="1"/>
              <p:nvPr/>
            </p:nvSpPr>
            <p:spPr>
              <a:xfrm>
                <a:off x="2438398" y="2640562"/>
                <a:ext cx="2438400" cy="1197774"/>
              </a:xfrm>
              <a:prstGeom prst="rect">
                <a:avLst/>
              </a:prstGeom>
              <a:noFill/>
            </p:spPr>
            <p:txBody>
              <a:bodyPr wrap="square" lIns="182880" tIns="146304" rIns="182880" bIns="146304" rtlCol="0">
                <a:spAutoFit/>
              </a:bodyPr>
              <a:lstStyle/>
              <a:p>
                <a:r>
                  <a:rPr lang="en-US" sz="1400" dirty="0">
                    <a:solidFill>
                      <a:schemeClr val="bg1"/>
                    </a:solidFill>
                  </a:rPr>
                  <a:t>Import or generate your keys in HSMs for added assurance </a:t>
                </a:r>
                <a:r>
                  <a:rPr lang="en-US" sz="1400" dirty="0" smtClean="0">
                    <a:solidFill>
                      <a:schemeClr val="bg1"/>
                    </a:solidFill>
                  </a:rPr>
                  <a:t>– so that keys stay within </a:t>
                </a:r>
                <a:r>
                  <a:rPr lang="en-US" sz="1400" dirty="0">
                    <a:solidFill>
                      <a:schemeClr val="bg1"/>
                    </a:solidFill>
                  </a:rPr>
                  <a:t>the HSM boundary</a:t>
                </a:r>
              </a:p>
            </p:txBody>
          </p:sp>
          <p:sp>
            <p:nvSpPr>
              <p:cNvPr id="11" name="TextBox 10"/>
              <p:cNvSpPr txBox="1"/>
              <p:nvPr/>
            </p:nvSpPr>
            <p:spPr>
              <a:xfrm>
                <a:off x="4876799" y="2640562"/>
                <a:ext cx="2438399" cy="1420764"/>
              </a:xfrm>
              <a:prstGeom prst="rect">
                <a:avLst/>
              </a:prstGeom>
              <a:noFill/>
            </p:spPr>
            <p:txBody>
              <a:bodyPr wrap="square" lIns="182880" tIns="146304" rIns="182880" bIns="146304" rtlCol="0">
                <a:spAutoFit/>
              </a:bodyPr>
              <a:lstStyle>
                <a:defPPr>
                  <a:defRPr lang="en-US"/>
                </a:defPPr>
                <a:lvl1pPr>
                  <a:lnSpc>
                    <a:spcPct val="90000"/>
                  </a:lnSpc>
                  <a:defRPr sz="1400"/>
                </a:lvl1pPr>
              </a:lstStyle>
              <a:p>
                <a:pPr>
                  <a:lnSpc>
                    <a:spcPct val="100000"/>
                  </a:lnSpc>
                </a:pPr>
                <a:r>
                  <a:rPr lang="en-US" dirty="0">
                    <a:solidFill>
                      <a:srgbClr val="505050"/>
                    </a:solidFill>
                  </a:rPr>
                  <a:t>Comply with regulatory standards for secure key management, including the US Government FIPS </a:t>
                </a:r>
                <a:r>
                  <a:rPr lang="en-US" dirty="0" smtClean="0">
                    <a:solidFill>
                      <a:srgbClr val="505050"/>
                    </a:solidFill>
                  </a:rPr>
                  <a:t>140-2 Level 2 and Common Criteria EAL 4+</a:t>
                </a:r>
                <a:endParaRPr lang="en-US" dirty="0">
                  <a:solidFill>
                    <a:srgbClr val="505050"/>
                  </a:solidFill>
                </a:endParaRPr>
              </a:p>
            </p:txBody>
          </p:sp>
          <p:sp>
            <p:nvSpPr>
              <p:cNvPr id="13" name="TextBox 12"/>
              <p:cNvSpPr txBox="1"/>
              <p:nvPr/>
            </p:nvSpPr>
            <p:spPr>
              <a:xfrm>
                <a:off x="7315198" y="2640562"/>
                <a:ext cx="2438400" cy="1309270"/>
              </a:xfrm>
              <a:prstGeom prst="rect">
                <a:avLst/>
              </a:prstGeom>
              <a:noFill/>
            </p:spPr>
            <p:txBody>
              <a:bodyPr wrap="square" lIns="182880" tIns="146304" rIns="182880" bIns="146304" rtlCol="0">
                <a:spAutoFit/>
              </a:bodyPr>
              <a:lstStyle>
                <a:defPPr>
                  <a:defRPr lang="en-US"/>
                </a:defPPr>
                <a:lvl1pPr>
                  <a:lnSpc>
                    <a:spcPct val="90000"/>
                  </a:lnSpc>
                  <a:defRPr sz="1400"/>
                </a:lvl1pPr>
              </a:lstStyle>
              <a:p>
                <a:r>
                  <a:rPr lang="en-US" dirty="0">
                    <a:solidFill>
                      <a:schemeClr val="bg1"/>
                    </a:solidFill>
                  </a:rPr>
                  <a:t>Monitor and audit key use through Azure logging – pipe logs into HDInsight or your SIEM for additional analysis (coming soon)</a:t>
                </a:r>
              </a:p>
            </p:txBody>
          </p:sp>
        </p:grpSp>
      </p:grpSp>
      <p:grpSp>
        <p:nvGrpSpPr>
          <p:cNvPr id="15" name="Group 14"/>
          <p:cNvGrpSpPr/>
          <p:nvPr/>
        </p:nvGrpSpPr>
        <p:grpSpPr>
          <a:xfrm>
            <a:off x="5446143" y="4210147"/>
            <a:ext cx="4562419" cy="2811678"/>
            <a:chOff x="6500851" y="3483227"/>
            <a:chExt cx="5854620" cy="3608021"/>
          </a:xfrm>
        </p:grpSpPr>
        <p:sp>
          <p:nvSpPr>
            <p:cNvPr id="163" name="Freeform 25"/>
            <p:cNvSpPr>
              <a:spLocks/>
            </p:cNvSpPr>
            <p:nvPr/>
          </p:nvSpPr>
          <p:spPr bwMode="auto">
            <a:xfrm>
              <a:off x="6500851" y="3483227"/>
              <a:ext cx="5854620" cy="3608021"/>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tx2">
                <a:lumMod val="10000"/>
                <a:lumOff val="9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00B0F0"/>
                </a:solidFill>
              </a:endParaRPr>
            </a:p>
          </p:txBody>
        </p:sp>
        <p:grpSp>
          <p:nvGrpSpPr>
            <p:cNvPr id="14" name="Group 13"/>
            <p:cNvGrpSpPr/>
            <p:nvPr/>
          </p:nvGrpSpPr>
          <p:grpSpPr>
            <a:xfrm>
              <a:off x="7670204" y="4209878"/>
              <a:ext cx="3045152" cy="1992958"/>
              <a:chOff x="7670204" y="4209878"/>
              <a:chExt cx="3045152" cy="1992958"/>
            </a:xfrm>
          </p:grpSpPr>
          <p:grpSp>
            <p:nvGrpSpPr>
              <p:cNvPr id="131" name="Group 130"/>
              <p:cNvGrpSpPr/>
              <p:nvPr/>
            </p:nvGrpSpPr>
            <p:grpSpPr>
              <a:xfrm>
                <a:off x="9255230" y="4209878"/>
                <a:ext cx="714147" cy="487840"/>
                <a:chOff x="10236200" y="3170238"/>
                <a:chExt cx="1062038" cy="725487"/>
              </a:xfrm>
              <a:solidFill>
                <a:schemeClr val="bg1">
                  <a:lumMod val="65000"/>
                </a:schemeClr>
              </a:solidFill>
            </p:grpSpPr>
            <p:sp>
              <p:nvSpPr>
                <p:cNvPr id="132" name="Freeform 131"/>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Freeform 132"/>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Freeform 133"/>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Freeform 134"/>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Freeform 135"/>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7" name="Freeform 136"/>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8" name="Freeform 137"/>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9" name="Freeform 138"/>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0" name="Freeform 139"/>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1" name="Freeform 140"/>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2" name="Freeform 141"/>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Freeform 142"/>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143"/>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144"/>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6" name="Freeform 145"/>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7" name="Freeform 146"/>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8" name="Freeform 147"/>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9" name="Freeform 148"/>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0" name="Freeform 149"/>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1" name="Freeform 150"/>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2" name="Freeform 151"/>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152"/>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4" name="Freeform 153"/>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5" name="Freeform 154"/>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6" name="Freeform 155"/>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7" name="Freeform 156"/>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8" name="Freeform 157"/>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9" name="Freeform 158"/>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0" name="Freeform 159"/>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64" name="Group 63"/>
              <p:cNvGrpSpPr/>
              <p:nvPr/>
            </p:nvGrpSpPr>
            <p:grpSpPr>
              <a:xfrm>
                <a:off x="7670204" y="4435870"/>
                <a:ext cx="1728555" cy="1181597"/>
                <a:chOff x="7824788" y="2765425"/>
                <a:chExt cx="1971675" cy="1347788"/>
              </a:xfrm>
              <a:solidFill>
                <a:schemeClr val="accent6"/>
              </a:solidFill>
            </p:grpSpPr>
            <p:sp>
              <p:nvSpPr>
                <p:cNvPr id="65" name="Freeform 34"/>
                <p:cNvSpPr>
                  <a:spLocks/>
                </p:cNvSpPr>
                <p:nvPr/>
              </p:nvSpPr>
              <p:spPr bwMode="auto">
                <a:xfrm>
                  <a:off x="8831263"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Freeform 35"/>
                <p:cNvSpPr>
                  <a:spLocks/>
                </p:cNvSpPr>
                <p:nvPr/>
              </p:nvSpPr>
              <p:spPr bwMode="auto">
                <a:xfrm>
                  <a:off x="9220200" y="38020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8" y="23"/>
                        <a:pt x="15" y="25"/>
                        <a:pt x="12" y="26"/>
                      </a:cubicBezTo>
                      <a:cubicBezTo>
                        <a:pt x="8" y="28"/>
                        <a:pt x="4" y="29"/>
                        <a:pt x="0" y="30"/>
                      </a:cubicBezTo>
                      <a:cubicBezTo>
                        <a:pt x="0" y="16"/>
                        <a:pt x="0" y="16"/>
                        <a:pt x="0" y="16"/>
                      </a:cubicBezTo>
                      <a:cubicBezTo>
                        <a:pt x="2"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Freeform 36"/>
                <p:cNvSpPr>
                  <a:spLocks noEditPoints="1"/>
                </p:cNvSpPr>
                <p:nvPr/>
              </p:nvSpPr>
              <p:spPr bwMode="auto">
                <a:xfrm>
                  <a:off x="8988425" y="3798888"/>
                  <a:ext cx="207963" cy="314325"/>
                </a:xfrm>
                <a:custGeom>
                  <a:avLst/>
                  <a:gdLst>
                    <a:gd name="T0" fmla="*/ 35 w 73"/>
                    <a:gd name="T1" fmla="*/ 110 h 110"/>
                    <a:gd name="T2" fmla="*/ 9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8 w 73"/>
                    <a:gd name="T19" fmla="*/ 57 h 110"/>
                    <a:gd name="T20" fmla="*/ 37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6" y="106"/>
                        <a:pt x="9" y="97"/>
                      </a:cubicBezTo>
                      <a:cubicBezTo>
                        <a:pt x="3" y="88"/>
                        <a:pt x="0" y="74"/>
                        <a:pt x="0" y="57"/>
                      </a:cubicBezTo>
                      <a:cubicBezTo>
                        <a:pt x="0" y="38"/>
                        <a:pt x="3" y="24"/>
                        <a:pt x="10" y="14"/>
                      </a:cubicBezTo>
                      <a:cubicBezTo>
                        <a:pt x="16" y="5"/>
                        <a:pt x="26" y="0"/>
                        <a:pt x="38" y="0"/>
                      </a:cubicBezTo>
                      <a:cubicBezTo>
                        <a:pt x="61" y="0"/>
                        <a:pt x="73" y="18"/>
                        <a:pt x="73" y="55"/>
                      </a:cubicBezTo>
                      <a:cubicBezTo>
                        <a:pt x="73" y="73"/>
                        <a:pt x="70" y="87"/>
                        <a:pt x="63" y="96"/>
                      </a:cubicBezTo>
                      <a:cubicBezTo>
                        <a:pt x="57" y="106"/>
                        <a:pt x="47" y="110"/>
                        <a:pt x="35" y="110"/>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Freeform 37"/>
                <p:cNvSpPr>
                  <a:spLocks noEditPoints="1"/>
                </p:cNvSpPr>
                <p:nvPr/>
              </p:nvSpPr>
              <p:spPr bwMode="auto">
                <a:xfrm>
                  <a:off x="9377363" y="3798888"/>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4"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5"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Freeform 38"/>
                <p:cNvSpPr>
                  <a:spLocks/>
                </p:cNvSpPr>
                <p:nvPr/>
              </p:nvSpPr>
              <p:spPr bwMode="auto">
                <a:xfrm>
                  <a:off x="8040688"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Freeform 39"/>
                <p:cNvSpPr>
                  <a:spLocks/>
                </p:cNvSpPr>
                <p:nvPr/>
              </p:nvSpPr>
              <p:spPr bwMode="auto">
                <a:xfrm>
                  <a:off x="82153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3" y="11"/>
                        <a:pt x="16" y="10"/>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Freeform 40"/>
                <p:cNvSpPr>
                  <a:spLocks/>
                </p:cNvSpPr>
                <p:nvPr/>
              </p:nvSpPr>
              <p:spPr bwMode="auto">
                <a:xfrm>
                  <a:off x="8372475"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Freeform 41"/>
                <p:cNvSpPr>
                  <a:spLocks/>
                </p:cNvSpPr>
                <p:nvPr/>
              </p:nvSpPr>
              <p:spPr bwMode="auto">
                <a:xfrm>
                  <a:off x="8532813"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Freeform 42"/>
                <p:cNvSpPr>
                  <a:spLocks/>
                </p:cNvSpPr>
                <p:nvPr/>
              </p:nvSpPr>
              <p:spPr bwMode="auto">
                <a:xfrm>
                  <a:off x="9428163" y="3459163"/>
                  <a:ext cx="107950" cy="304800"/>
                </a:xfrm>
                <a:custGeom>
                  <a:avLst/>
                  <a:gdLst>
                    <a:gd name="T0" fmla="*/ 38 w 38"/>
                    <a:gd name="T1" fmla="*/ 0 h 107"/>
                    <a:gd name="T2" fmla="*/ 38 w 38"/>
                    <a:gd name="T3" fmla="*/ 107 h 107"/>
                    <a:gd name="T4" fmla="*/ 22 w 38"/>
                    <a:gd name="T5" fmla="*/ 107 h 107"/>
                    <a:gd name="T6" fmla="*/ 22 w 38"/>
                    <a:gd name="T7" fmla="*/ 21 h 107"/>
                    <a:gd name="T8" fmla="*/ 12 w 38"/>
                    <a:gd name="T9" fmla="*/ 26 h 107"/>
                    <a:gd name="T10" fmla="*/ 0 w 38"/>
                    <a:gd name="T11" fmla="*/ 30 h 107"/>
                    <a:gd name="T12" fmla="*/ 0 w 38"/>
                    <a:gd name="T13" fmla="*/ 16 h 107"/>
                    <a:gd name="T14" fmla="*/ 8 w 38"/>
                    <a:gd name="T15" fmla="*/ 13 h 107"/>
                    <a:gd name="T16" fmla="*/ 16 w 38"/>
                    <a:gd name="T17" fmla="*/ 10 h 107"/>
                    <a:gd name="T18" fmla="*/ 23 w 38"/>
                    <a:gd name="T19" fmla="*/ 5 h 107"/>
                    <a:gd name="T20" fmla="*/ 31 w 38"/>
                    <a:gd name="T21" fmla="*/ 0 h 107"/>
                    <a:gd name="T22" fmla="*/ 38 w 38"/>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107">
                      <a:moveTo>
                        <a:pt x="38" y="0"/>
                      </a:moveTo>
                      <a:cubicBezTo>
                        <a:pt x="38" y="107"/>
                        <a:pt x="38" y="107"/>
                        <a:pt x="38"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0" y="12"/>
                        <a:pt x="13" y="11"/>
                        <a:pt x="16" y="10"/>
                      </a:cubicBezTo>
                      <a:cubicBezTo>
                        <a:pt x="18" y="8"/>
                        <a:pt x="21" y="7"/>
                        <a:pt x="23" y="5"/>
                      </a:cubicBezTo>
                      <a:cubicBezTo>
                        <a:pt x="26" y="4"/>
                        <a:pt x="29" y="2"/>
                        <a:pt x="31" y="0"/>
                      </a:cubicBezTo>
                      <a:lnTo>
                        <a:pt x="38"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Freeform 43"/>
                <p:cNvSpPr>
                  <a:spLocks/>
                </p:cNvSpPr>
                <p:nvPr/>
              </p:nvSpPr>
              <p:spPr bwMode="auto">
                <a:xfrm>
                  <a:off x="7824788" y="34591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3 w 39"/>
                    <a:gd name="T19" fmla="*/ 5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6"/>
                      </a:cubicBezTo>
                      <a:cubicBezTo>
                        <a:pt x="8" y="28"/>
                        <a:pt x="4" y="29"/>
                        <a:pt x="0" y="30"/>
                      </a:cubicBezTo>
                      <a:cubicBezTo>
                        <a:pt x="0" y="16"/>
                        <a:pt x="0" y="16"/>
                        <a:pt x="0" y="16"/>
                      </a:cubicBezTo>
                      <a:cubicBezTo>
                        <a:pt x="3" y="15"/>
                        <a:pt x="5" y="14"/>
                        <a:pt x="8" y="13"/>
                      </a:cubicBezTo>
                      <a:cubicBezTo>
                        <a:pt x="11" y="12"/>
                        <a:pt x="13" y="11"/>
                        <a:pt x="16" y="10"/>
                      </a:cubicBezTo>
                      <a:cubicBezTo>
                        <a:pt x="18" y="8"/>
                        <a:pt x="21" y="7"/>
                        <a:pt x="23" y="5"/>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Freeform 44"/>
                <p:cNvSpPr>
                  <a:spLocks/>
                </p:cNvSpPr>
                <p:nvPr/>
              </p:nvSpPr>
              <p:spPr bwMode="auto">
                <a:xfrm>
                  <a:off x="8426450" y="3802063"/>
                  <a:ext cx="111125" cy="304800"/>
                </a:xfrm>
                <a:custGeom>
                  <a:avLst/>
                  <a:gdLst>
                    <a:gd name="T0" fmla="*/ 39 w 39"/>
                    <a:gd name="T1" fmla="*/ 0 h 107"/>
                    <a:gd name="T2" fmla="*/ 39 w 39"/>
                    <a:gd name="T3" fmla="*/ 107 h 107"/>
                    <a:gd name="T4" fmla="*/ 22 w 39"/>
                    <a:gd name="T5" fmla="*/ 107 h 107"/>
                    <a:gd name="T6" fmla="*/ 22 w 39"/>
                    <a:gd name="T7" fmla="*/ 21 h 107"/>
                    <a:gd name="T8" fmla="*/ 12 w 39"/>
                    <a:gd name="T9" fmla="*/ 26 h 107"/>
                    <a:gd name="T10" fmla="*/ 0 w 39"/>
                    <a:gd name="T11" fmla="*/ 30 h 107"/>
                    <a:gd name="T12" fmla="*/ 0 w 39"/>
                    <a:gd name="T13" fmla="*/ 16 h 107"/>
                    <a:gd name="T14" fmla="*/ 8 w 39"/>
                    <a:gd name="T15" fmla="*/ 13 h 107"/>
                    <a:gd name="T16" fmla="*/ 16 w 39"/>
                    <a:gd name="T17" fmla="*/ 10 h 107"/>
                    <a:gd name="T18" fmla="*/ 24 w 39"/>
                    <a:gd name="T19" fmla="*/ 5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10"/>
                      </a:cubicBezTo>
                      <a:cubicBezTo>
                        <a:pt x="19" y="8"/>
                        <a:pt x="21" y="7"/>
                        <a:pt x="24" y="5"/>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Freeform 45"/>
                <p:cNvSpPr>
                  <a:spLocks noEditPoints="1"/>
                </p:cNvSpPr>
                <p:nvPr/>
              </p:nvSpPr>
              <p:spPr bwMode="auto">
                <a:xfrm>
                  <a:off x="8197850" y="3798888"/>
                  <a:ext cx="207963" cy="314325"/>
                </a:xfrm>
                <a:custGeom>
                  <a:avLst/>
                  <a:gdLst>
                    <a:gd name="T0" fmla="*/ 35 w 73"/>
                    <a:gd name="T1" fmla="*/ 110 h 110"/>
                    <a:gd name="T2" fmla="*/ 9 w 73"/>
                    <a:gd name="T3" fmla="*/ 97 h 110"/>
                    <a:gd name="T4" fmla="*/ 0 w 73"/>
                    <a:gd name="T5" fmla="*/ 57 h 110"/>
                    <a:gd name="T6" fmla="*/ 9 w 73"/>
                    <a:gd name="T7" fmla="*/ 14 h 110"/>
                    <a:gd name="T8" fmla="*/ 38 w 73"/>
                    <a:gd name="T9" fmla="*/ 0 h 110"/>
                    <a:gd name="T10" fmla="*/ 73 w 73"/>
                    <a:gd name="T11" fmla="*/ 55 h 110"/>
                    <a:gd name="T12" fmla="*/ 63 w 73"/>
                    <a:gd name="T13" fmla="*/ 96 h 110"/>
                    <a:gd name="T14" fmla="*/ 35 w 73"/>
                    <a:gd name="T15" fmla="*/ 110 h 110"/>
                    <a:gd name="T16" fmla="*/ 37 w 73"/>
                    <a:gd name="T17" fmla="*/ 14 h 110"/>
                    <a:gd name="T18" fmla="*/ 17 w 73"/>
                    <a:gd name="T19" fmla="*/ 57 h 110"/>
                    <a:gd name="T20" fmla="*/ 36 w 73"/>
                    <a:gd name="T21" fmla="*/ 97 h 110"/>
                    <a:gd name="T22" fmla="*/ 55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5" y="110"/>
                      </a:moveTo>
                      <a:cubicBezTo>
                        <a:pt x="24" y="110"/>
                        <a:pt x="15" y="106"/>
                        <a:pt x="9" y="97"/>
                      </a:cubicBezTo>
                      <a:cubicBezTo>
                        <a:pt x="3" y="88"/>
                        <a:pt x="0" y="74"/>
                        <a:pt x="0" y="57"/>
                      </a:cubicBezTo>
                      <a:cubicBezTo>
                        <a:pt x="0" y="38"/>
                        <a:pt x="3" y="24"/>
                        <a:pt x="9" y="14"/>
                      </a:cubicBezTo>
                      <a:cubicBezTo>
                        <a:pt x="16" y="5"/>
                        <a:pt x="25" y="0"/>
                        <a:pt x="38" y="0"/>
                      </a:cubicBezTo>
                      <a:cubicBezTo>
                        <a:pt x="61" y="0"/>
                        <a:pt x="73" y="18"/>
                        <a:pt x="73" y="55"/>
                      </a:cubicBezTo>
                      <a:cubicBezTo>
                        <a:pt x="73" y="73"/>
                        <a:pt x="70" y="87"/>
                        <a:pt x="63" y="96"/>
                      </a:cubicBezTo>
                      <a:cubicBezTo>
                        <a:pt x="56" y="106"/>
                        <a:pt x="47" y="110"/>
                        <a:pt x="35" y="110"/>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46"/>
                <p:cNvSpPr>
                  <a:spLocks noEditPoints="1"/>
                </p:cNvSpPr>
                <p:nvPr/>
              </p:nvSpPr>
              <p:spPr bwMode="auto">
                <a:xfrm>
                  <a:off x="7972425" y="3452813"/>
                  <a:ext cx="207963"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47"/>
                <p:cNvSpPr>
                  <a:spLocks noEditPoints="1"/>
                </p:cNvSpPr>
                <p:nvPr/>
              </p:nvSpPr>
              <p:spPr bwMode="auto">
                <a:xfrm>
                  <a:off x="8691563"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Freeform 48"/>
                <p:cNvSpPr>
                  <a:spLocks noEditPoints="1"/>
                </p:cNvSpPr>
                <p:nvPr/>
              </p:nvSpPr>
              <p:spPr bwMode="auto">
                <a:xfrm>
                  <a:off x="8942388" y="3452813"/>
                  <a:ext cx="209550" cy="317500"/>
                </a:xfrm>
                <a:custGeom>
                  <a:avLst/>
                  <a:gdLst>
                    <a:gd name="T0" fmla="*/ 35 w 73"/>
                    <a:gd name="T1" fmla="*/ 111 h 111"/>
                    <a:gd name="T2" fmla="*/ 9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10" y="15"/>
                      </a:cubicBezTo>
                      <a:cubicBezTo>
                        <a:pt x="16" y="5"/>
                        <a:pt x="26" y="0"/>
                        <a:pt x="38" y="0"/>
                      </a:cubicBezTo>
                      <a:cubicBezTo>
                        <a:pt x="61" y="0"/>
                        <a:pt x="73" y="18"/>
                        <a:pt x="73" y="55"/>
                      </a:cubicBezTo>
                      <a:cubicBezTo>
                        <a:pt x="73" y="73"/>
                        <a:pt x="70" y="87"/>
                        <a:pt x="63" y="96"/>
                      </a:cubicBezTo>
                      <a:cubicBezTo>
                        <a:pt x="56" y="106"/>
                        <a:pt x="47" y="111"/>
                        <a:pt x="35" y="111"/>
                      </a:cubicBezTo>
                      <a:close/>
                      <a:moveTo>
                        <a:pt x="37" y="14"/>
                      </a:moveTo>
                      <a:cubicBezTo>
                        <a:pt x="24" y="14"/>
                        <a:pt x="18" y="28"/>
                        <a:pt x="18" y="57"/>
                      </a:cubicBezTo>
                      <a:cubicBezTo>
                        <a:pt x="18" y="84"/>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Freeform 49"/>
                <p:cNvSpPr>
                  <a:spLocks/>
                </p:cNvSpPr>
                <p:nvPr/>
              </p:nvSpPr>
              <p:spPr bwMode="auto">
                <a:xfrm>
                  <a:off x="8677275" y="2771775"/>
                  <a:ext cx="111125" cy="301625"/>
                </a:xfrm>
                <a:custGeom>
                  <a:avLst/>
                  <a:gdLst>
                    <a:gd name="T0" fmla="*/ 39 w 39"/>
                    <a:gd name="T1" fmla="*/ 0 h 106"/>
                    <a:gd name="T2" fmla="*/ 39 w 39"/>
                    <a:gd name="T3" fmla="*/ 106 h 106"/>
                    <a:gd name="T4" fmla="*/ 22 w 39"/>
                    <a:gd name="T5" fmla="*/ 106 h 106"/>
                    <a:gd name="T6" fmla="*/ 22 w 39"/>
                    <a:gd name="T7" fmla="*/ 20 h 106"/>
                    <a:gd name="T8" fmla="*/ 12 w 39"/>
                    <a:gd name="T9" fmla="*/ 26 h 106"/>
                    <a:gd name="T10" fmla="*/ 0 w 39"/>
                    <a:gd name="T11" fmla="*/ 30 h 106"/>
                    <a:gd name="T12" fmla="*/ 0 w 39"/>
                    <a:gd name="T13" fmla="*/ 16 h 106"/>
                    <a:gd name="T14" fmla="*/ 8 w 39"/>
                    <a:gd name="T15" fmla="*/ 13 h 106"/>
                    <a:gd name="T16" fmla="*/ 16 w 39"/>
                    <a:gd name="T17" fmla="*/ 9 h 106"/>
                    <a:gd name="T18" fmla="*/ 24 w 39"/>
                    <a:gd name="T19" fmla="*/ 5 h 106"/>
                    <a:gd name="T20" fmla="*/ 32 w 39"/>
                    <a:gd name="T21" fmla="*/ 0 h 106"/>
                    <a:gd name="T22" fmla="*/ 39 w 39"/>
                    <a:gd name="T2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6">
                      <a:moveTo>
                        <a:pt x="39" y="0"/>
                      </a:moveTo>
                      <a:cubicBezTo>
                        <a:pt x="39" y="106"/>
                        <a:pt x="39" y="106"/>
                        <a:pt x="39" y="106"/>
                      </a:cubicBezTo>
                      <a:cubicBezTo>
                        <a:pt x="22" y="106"/>
                        <a:pt x="22" y="106"/>
                        <a:pt x="22" y="106"/>
                      </a:cubicBezTo>
                      <a:cubicBezTo>
                        <a:pt x="22" y="20"/>
                        <a:pt x="22" y="20"/>
                        <a:pt x="22" y="20"/>
                      </a:cubicBezTo>
                      <a:cubicBezTo>
                        <a:pt x="19" y="23"/>
                        <a:pt x="16" y="25"/>
                        <a:pt x="12" y="26"/>
                      </a:cubicBezTo>
                      <a:cubicBezTo>
                        <a:pt x="9" y="28"/>
                        <a:pt x="5" y="29"/>
                        <a:pt x="0" y="30"/>
                      </a:cubicBezTo>
                      <a:cubicBezTo>
                        <a:pt x="0" y="16"/>
                        <a:pt x="0" y="16"/>
                        <a:pt x="0" y="16"/>
                      </a:cubicBezTo>
                      <a:cubicBezTo>
                        <a:pt x="3" y="15"/>
                        <a:pt x="6" y="14"/>
                        <a:pt x="8" y="13"/>
                      </a:cubicBezTo>
                      <a:cubicBezTo>
                        <a:pt x="11" y="12"/>
                        <a:pt x="14" y="11"/>
                        <a:pt x="16" y="9"/>
                      </a:cubicBezTo>
                      <a:cubicBezTo>
                        <a:pt x="19" y="8"/>
                        <a:pt x="21" y="7"/>
                        <a:pt x="24" y="5"/>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Freeform 50"/>
                <p:cNvSpPr>
                  <a:spLocks noEditPoints="1"/>
                </p:cNvSpPr>
                <p:nvPr/>
              </p:nvSpPr>
              <p:spPr bwMode="auto">
                <a:xfrm>
                  <a:off x="8837613" y="2765425"/>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4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3" y="18"/>
                        <a:pt x="73" y="55"/>
                      </a:cubicBezTo>
                      <a:cubicBezTo>
                        <a:pt x="73" y="73"/>
                        <a:pt x="70" y="87"/>
                        <a:pt x="64" y="96"/>
                      </a:cubicBezTo>
                      <a:cubicBezTo>
                        <a:pt x="57" y="106"/>
                        <a:pt x="48" y="110"/>
                        <a:pt x="36" y="110"/>
                      </a:cubicBezTo>
                      <a:close/>
                      <a:moveTo>
                        <a:pt x="37" y="14"/>
                      </a:moveTo>
                      <a:cubicBezTo>
                        <a:pt x="24" y="14"/>
                        <a:pt x="18" y="28"/>
                        <a:pt x="18" y="57"/>
                      </a:cubicBezTo>
                      <a:cubicBezTo>
                        <a:pt x="18" y="83"/>
                        <a:pt x="24" y="97"/>
                        <a:pt x="37" y="97"/>
                      </a:cubicBezTo>
                      <a:cubicBezTo>
                        <a:pt x="50"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Freeform 51"/>
                <p:cNvSpPr>
                  <a:spLocks noEditPoints="1"/>
                </p:cNvSpPr>
                <p:nvPr/>
              </p:nvSpPr>
              <p:spPr bwMode="auto">
                <a:xfrm>
                  <a:off x="9088438" y="2765425"/>
                  <a:ext cx="211138" cy="314325"/>
                </a:xfrm>
                <a:custGeom>
                  <a:avLst/>
                  <a:gdLst>
                    <a:gd name="T0" fmla="*/ 36 w 74"/>
                    <a:gd name="T1" fmla="*/ 110 h 110"/>
                    <a:gd name="T2" fmla="*/ 10 w 74"/>
                    <a:gd name="T3" fmla="*/ 97 h 110"/>
                    <a:gd name="T4" fmla="*/ 0 w 74"/>
                    <a:gd name="T5" fmla="*/ 57 h 110"/>
                    <a:gd name="T6" fmla="*/ 10 w 74"/>
                    <a:gd name="T7" fmla="*/ 14 h 110"/>
                    <a:gd name="T8" fmla="*/ 38 w 74"/>
                    <a:gd name="T9" fmla="*/ 0 h 110"/>
                    <a:gd name="T10" fmla="*/ 74 w 74"/>
                    <a:gd name="T11" fmla="*/ 55 h 110"/>
                    <a:gd name="T12" fmla="*/ 64 w 74"/>
                    <a:gd name="T13" fmla="*/ 96 h 110"/>
                    <a:gd name="T14" fmla="*/ 36 w 74"/>
                    <a:gd name="T15" fmla="*/ 110 h 110"/>
                    <a:gd name="T16" fmla="*/ 38 w 74"/>
                    <a:gd name="T17" fmla="*/ 14 h 110"/>
                    <a:gd name="T18" fmla="*/ 18 w 74"/>
                    <a:gd name="T19" fmla="*/ 57 h 110"/>
                    <a:gd name="T20" fmla="*/ 37 w 74"/>
                    <a:gd name="T21" fmla="*/ 97 h 110"/>
                    <a:gd name="T22" fmla="*/ 56 w 74"/>
                    <a:gd name="T23" fmla="*/ 56 h 110"/>
                    <a:gd name="T24" fmla="*/ 38 w 74"/>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 h="110">
                      <a:moveTo>
                        <a:pt x="36" y="110"/>
                      </a:moveTo>
                      <a:cubicBezTo>
                        <a:pt x="25" y="110"/>
                        <a:pt x="16" y="106"/>
                        <a:pt x="10" y="97"/>
                      </a:cubicBezTo>
                      <a:cubicBezTo>
                        <a:pt x="3" y="88"/>
                        <a:pt x="0" y="74"/>
                        <a:pt x="0" y="57"/>
                      </a:cubicBezTo>
                      <a:cubicBezTo>
                        <a:pt x="0" y="38"/>
                        <a:pt x="4" y="24"/>
                        <a:pt x="10" y="14"/>
                      </a:cubicBezTo>
                      <a:cubicBezTo>
                        <a:pt x="17" y="5"/>
                        <a:pt x="26" y="0"/>
                        <a:pt x="38" y="0"/>
                      </a:cubicBezTo>
                      <a:cubicBezTo>
                        <a:pt x="62" y="0"/>
                        <a:pt x="74" y="18"/>
                        <a:pt x="74" y="55"/>
                      </a:cubicBezTo>
                      <a:cubicBezTo>
                        <a:pt x="74" y="73"/>
                        <a:pt x="70" y="87"/>
                        <a:pt x="64" y="96"/>
                      </a:cubicBezTo>
                      <a:cubicBezTo>
                        <a:pt x="57" y="106"/>
                        <a:pt x="48" y="110"/>
                        <a:pt x="36" y="110"/>
                      </a:cubicBezTo>
                      <a:close/>
                      <a:moveTo>
                        <a:pt x="38" y="14"/>
                      </a:moveTo>
                      <a:cubicBezTo>
                        <a:pt x="25" y="14"/>
                        <a:pt x="18" y="28"/>
                        <a:pt x="18" y="57"/>
                      </a:cubicBezTo>
                      <a:cubicBezTo>
                        <a:pt x="18" y="83"/>
                        <a:pt x="24" y="97"/>
                        <a:pt x="37" y="97"/>
                      </a:cubicBezTo>
                      <a:cubicBezTo>
                        <a:pt x="50" y="97"/>
                        <a:pt x="56" y="83"/>
                        <a:pt x="56" y="56"/>
                      </a:cubicBezTo>
                      <a:cubicBezTo>
                        <a:pt x="56" y="28"/>
                        <a:pt x="50" y="14"/>
                        <a:pt x="38"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Freeform 52"/>
                <p:cNvSpPr>
                  <a:spLocks noEditPoints="1"/>
                </p:cNvSpPr>
                <p:nvPr/>
              </p:nvSpPr>
              <p:spPr bwMode="auto">
                <a:xfrm>
                  <a:off x="9196388" y="3452813"/>
                  <a:ext cx="209550" cy="317500"/>
                </a:xfrm>
                <a:custGeom>
                  <a:avLst/>
                  <a:gdLst>
                    <a:gd name="T0" fmla="*/ 36 w 73"/>
                    <a:gd name="T1" fmla="*/ 111 h 111"/>
                    <a:gd name="T2" fmla="*/ 10 w 73"/>
                    <a:gd name="T3" fmla="*/ 97 h 111"/>
                    <a:gd name="T4" fmla="*/ 0 w 73"/>
                    <a:gd name="T5" fmla="*/ 58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8"/>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4"/>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Freeform 53"/>
                <p:cNvSpPr>
                  <a:spLocks noEditPoints="1"/>
                </p:cNvSpPr>
                <p:nvPr/>
              </p:nvSpPr>
              <p:spPr bwMode="auto">
                <a:xfrm>
                  <a:off x="9588500" y="3452813"/>
                  <a:ext cx="207963" cy="317500"/>
                </a:xfrm>
                <a:custGeom>
                  <a:avLst/>
                  <a:gdLst>
                    <a:gd name="T0" fmla="*/ 35 w 73"/>
                    <a:gd name="T1" fmla="*/ 111 h 111"/>
                    <a:gd name="T2" fmla="*/ 9 w 73"/>
                    <a:gd name="T3" fmla="*/ 97 h 111"/>
                    <a:gd name="T4" fmla="*/ 0 w 73"/>
                    <a:gd name="T5" fmla="*/ 58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8"/>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4"/>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Freeform 54"/>
                <p:cNvSpPr>
                  <a:spLocks noEditPoints="1"/>
                </p:cNvSpPr>
                <p:nvPr/>
              </p:nvSpPr>
              <p:spPr bwMode="auto">
                <a:xfrm>
                  <a:off x="8586788" y="3798888"/>
                  <a:ext cx="207963" cy="314325"/>
                </a:xfrm>
                <a:custGeom>
                  <a:avLst/>
                  <a:gdLst>
                    <a:gd name="T0" fmla="*/ 36 w 73"/>
                    <a:gd name="T1" fmla="*/ 110 h 110"/>
                    <a:gd name="T2" fmla="*/ 10 w 73"/>
                    <a:gd name="T3" fmla="*/ 97 h 110"/>
                    <a:gd name="T4" fmla="*/ 0 w 73"/>
                    <a:gd name="T5" fmla="*/ 57 h 110"/>
                    <a:gd name="T6" fmla="*/ 10 w 73"/>
                    <a:gd name="T7" fmla="*/ 14 h 110"/>
                    <a:gd name="T8" fmla="*/ 38 w 73"/>
                    <a:gd name="T9" fmla="*/ 0 h 110"/>
                    <a:gd name="T10" fmla="*/ 73 w 73"/>
                    <a:gd name="T11" fmla="*/ 55 h 110"/>
                    <a:gd name="T12" fmla="*/ 63 w 73"/>
                    <a:gd name="T13" fmla="*/ 96 h 110"/>
                    <a:gd name="T14" fmla="*/ 36 w 73"/>
                    <a:gd name="T15" fmla="*/ 110 h 110"/>
                    <a:gd name="T16" fmla="*/ 37 w 73"/>
                    <a:gd name="T17" fmla="*/ 14 h 110"/>
                    <a:gd name="T18" fmla="*/ 18 w 73"/>
                    <a:gd name="T19" fmla="*/ 57 h 110"/>
                    <a:gd name="T20" fmla="*/ 37 w 73"/>
                    <a:gd name="T21" fmla="*/ 97 h 110"/>
                    <a:gd name="T22" fmla="*/ 56 w 73"/>
                    <a:gd name="T23" fmla="*/ 56 h 110"/>
                    <a:gd name="T24" fmla="*/ 37 w 73"/>
                    <a:gd name="T25" fmla="*/ 1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0">
                      <a:moveTo>
                        <a:pt x="36" y="110"/>
                      </a:moveTo>
                      <a:cubicBezTo>
                        <a:pt x="24" y="110"/>
                        <a:pt x="16" y="106"/>
                        <a:pt x="10" y="97"/>
                      </a:cubicBezTo>
                      <a:cubicBezTo>
                        <a:pt x="3" y="88"/>
                        <a:pt x="0" y="74"/>
                        <a:pt x="0" y="57"/>
                      </a:cubicBezTo>
                      <a:cubicBezTo>
                        <a:pt x="0" y="38"/>
                        <a:pt x="3" y="24"/>
                        <a:pt x="10" y="14"/>
                      </a:cubicBezTo>
                      <a:cubicBezTo>
                        <a:pt x="16" y="5"/>
                        <a:pt x="26" y="0"/>
                        <a:pt x="38" y="0"/>
                      </a:cubicBezTo>
                      <a:cubicBezTo>
                        <a:pt x="62" y="0"/>
                        <a:pt x="73" y="18"/>
                        <a:pt x="73" y="55"/>
                      </a:cubicBezTo>
                      <a:cubicBezTo>
                        <a:pt x="73" y="73"/>
                        <a:pt x="70" y="87"/>
                        <a:pt x="63" y="96"/>
                      </a:cubicBezTo>
                      <a:cubicBezTo>
                        <a:pt x="57" y="106"/>
                        <a:pt x="47" y="110"/>
                        <a:pt x="36" y="110"/>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Freeform 55"/>
                <p:cNvSpPr>
                  <a:spLocks/>
                </p:cNvSpPr>
                <p:nvPr/>
              </p:nvSpPr>
              <p:spPr bwMode="auto">
                <a:xfrm>
                  <a:off x="8831263"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3" y="11"/>
                        <a:pt x="16" y="10"/>
                      </a:cubicBezTo>
                      <a:cubicBezTo>
                        <a:pt x="19" y="9"/>
                        <a:pt x="21" y="7"/>
                        <a:pt x="24" y="6"/>
                      </a:cubicBezTo>
                      <a:cubicBezTo>
                        <a:pt x="26"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Freeform 56"/>
                <p:cNvSpPr>
                  <a:spLocks noEditPoints="1"/>
                </p:cNvSpPr>
                <p:nvPr/>
              </p:nvSpPr>
              <p:spPr bwMode="auto">
                <a:xfrm>
                  <a:off x="8988425" y="3108325"/>
                  <a:ext cx="207963" cy="315913"/>
                </a:xfrm>
                <a:custGeom>
                  <a:avLst/>
                  <a:gdLst>
                    <a:gd name="T0" fmla="*/ 35 w 73"/>
                    <a:gd name="T1" fmla="*/ 111 h 111"/>
                    <a:gd name="T2" fmla="*/ 9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8 w 73"/>
                    <a:gd name="T19" fmla="*/ 57 h 111"/>
                    <a:gd name="T20" fmla="*/ 37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6" y="106"/>
                        <a:pt x="9" y="97"/>
                      </a:cubicBezTo>
                      <a:cubicBezTo>
                        <a:pt x="3" y="88"/>
                        <a:pt x="0" y="75"/>
                        <a:pt x="0" y="57"/>
                      </a:cubicBezTo>
                      <a:cubicBezTo>
                        <a:pt x="0" y="39"/>
                        <a:pt x="3" y="24"/>
                        <a:pt x="10" y="15"/>
                      </a:cubicBezTo>
                      <a:cubicBezTo>
                        <a:pt x="16" y="5"/>
                        <a:pt x="26" y="0"/>
                        <a:pt x="38" y="0"/>
                      </a:cubicBezTo>
                      <a:cubicBezTo>
                        <a:pt x="61" y="0"/>
                        <a:pt x="73" y="18"/>
                        <a:pt x="73" y="55"/>
                      </a:cubicBezTo>
                      <a:cubicBezTo>
                        <a:pt x="73" y="73"/>
                        <a:pt x="70" y="87"/>
                        <a:pt x="63" y="96"/>
                      </a:cubicBezTo>
                      <a:cubicBezTo>
                        <a:pt x="57" y="106"/>
                        <a:pt x="47" y="111"/>
                        <a:pt x="35" y="111"/>
                      </a:cubicBezTo>
                      <a:close/>
                      <a:moveTo>
                        <a:pt x="37" y="14"/>
                      </a:moveTo>
                      <a:cubicBezTo>
                        <a:pt x="24" y="14"/>
                        <a:pt x="18" y="28"/>
                        <a:pt x="18" y="57"/>
                      </a:cubicBezTo>
                      <a:cubicBezTo>
                        <a:pt x="18" y="83"/>
                        <a:pt x="24" y="97"/>
                        <a:pt x="37"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Freeform 57"/>
                <p:cNvSpPr>
                  <a:spLocks/>
                </p:cNvSpPr>
                <p:nvPr/>
              </p:nvSpPr>
              <p:spPr bwMode="auto">
                <a:xfrm>
                  <a:off x="9223375"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Freeform 58"/>
                <p:cNvSpPr>
                  <a:spLocks noEditPoints="1"/>
                </p:cNvSpPr>
                <p:nvPr/>
              </p:nvSpPr>
              <p:spPr bwMode="auto">
                <a:xfrm>
                  <a:off x="938053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8"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Freeform 59"/>
                <p:cNvSpPr>
                  <a:spLocks/>
                </p:cNvSpPr>
                <p:nvPr/>
              </p:nvSpPr>
              <p:spPr bwMode="auto">
                <a:xfrm>
                  <a:off x="8040688"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3 w 39"/>
                    <a:gd name="T19" fmla="*/ 6 h 107"/>
                    <a:gd name="T20" fmla="*/ 31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5" y="25"/>
                        <a:pt x="12" y="27"/>
                      </a:cubicBezTo>
                      <a:cubicBezTo>
                        <a:pt x="8" y="28"/>
                        <a:pt x="4" y="29"/>
                        <a:pt x="0" y="31"/>
                      </a:cubicBezTo>
                      <a:cubicBezTo>
                        <a:pt x="0" y="16"/>
                        <a:pt x="0" y="16"/>
                        <a:pt x="0" y="16"/>
                      </a:cubicBezTo>
                      <a:cubicBezTo>
                        <a:pt x="3" y="15"/>
                        <a:pt x="5" y="14"/>
                        <a:pt x="8" y="13"/>
                      </a:cubicBezTo>
                      <a:cubicBezTo>
                        <a:pt x="11" y="12"/>
                        <a:pt x="13" y="11"/>
                        <a:pt x="16" y="10"/>
                      </a:cubicBezTo>
                      <a:cubicBezTo>
                        <a:pt x="18" y="9"/>
                        <a:pt x="21" y="7"/>
                        <a:pt x="23" y="6"/>
                      </a:cubicBezTo>
                      <a:cubicBezTo>
                        <a:pt x="26" y="4"/>
                        <a:pt x="29" y="2"/>
                        <a:pt x="31"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Freeform 60"/>
                <p:cNvSpPr>
                  <a:spLocks/>
                </p:cNvSpPr>
                <p:nvPr/>
              </p:nvSpPr>
              <p:spPr bwMode="auto">
                <a:xfrm>
                  <a:off x="8426450" y="3109913"/>
                  <a:ext cx="111125" cy="306388"/>
                </a:xfrm>
                <a:custGeom>
                  <a:avLst/>
                  <a:gdLst>
                    <a:gd name="T0" fmla="*/ 39 w 39"/>
                    <a:gd name="T1" fmla="*/ 0 h 107"/>
                    <a:gd name="T2" fmla="*/ 39 w 39"/>
                    <a:gd name="T3" fmla="*/ 107 h 107"/>
                    <a:gd name="T4" fmla="*/ 22 w 39"/>
                    <a:gd name="T5" fmla="*/ 107 h 107"/>
                    <a:gd name="T6" fmla="*/ 22 w 39"/>
                    <a:gd name="T7" fmla="*/ 21 h 107"/>
                    <a:gd name="T8" fmla="*/ 12 w 39"/>
                    <a:gd name="T9" fmla="*/ 27 h 107"/>
                    <a:gd name="T10" fmla="*/ 0 w 39"/>
                    <a:gd name="T11" fmla="*/ 31 h 107"/>
                    <a:gd name="T12" fmla="*/ 0 w 39"/>
                    <a:gd name="T13" fmla="*/ 16 h 107"/>
                    <a:gd name="T14" fmla="*/ 8 w 39"/>
                    <a:gd name="T15" fmla="*/ 13 h 107"/>
                    <a:gd name="T16" fmla="*/ 16 w 39"/>
                    <a:gd name="T17" fmla="*/ 10 h 107"/>
                    <a:gd name="T18" fmla="*/ 24 w 39"/>
                    <a:gd name="T19" fmla="*/ 6 h 107"/>
                    <a:gd name="T20" fmla="*/ 32 w 39"/>
                    <a:gd name="T21" fmla="*/ 0 h 107"/>
                    <a:gd name="T22" fmla="*/ 39 w 39"/>
                    <a:gd name="T2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07">
                      <a:moveTo>
                        <a:pt x="39" y="0"/>
                      </a:moveTo>
                      <a:cubicBezTo>
                        <a:pt x="39" y="107"/>
                        <a:pt x="39" y="107"/>
                        <a:pt x="39" y="107"/>
                      </a:cubicBezTo>
                      <a:cubicBezTo>
                        <a:pt x="22" y="107"/>
                        <a:pt x="22" y="107"/>
                        <a:pt x="22" y="107"/>
                      </a:cubicBezTo>
                      <a:cubicBezTo>
                        <a:pt x="22" y="21"/>
                        <a:pt x="22" y="21"/>
                        <a:pt x="22" y="21"/>
                      </a:cubicBezTo>
                      <a:cubicBezTo>
                        <a:pt x="19" y="23"/>
                        <a:pt x="16" y="25"/>
                        <a:pt x="12" y="27"/>
                      </a:cubicBezTo>
                      <a:cubicBezTo>
                        <a:pt x="9" y="28"/>
                        <a:pt x="5" y="29"/>
                        <a:pt x="0" y="31"/>
                      </a:cubicBezTo>
                      <a:cubicBezTo>
                        <a:pt x="0" y="16"/>
                        <a:pt x="0" y="16"/>
                        <a:pt x="0" y="16"/>
                      </a:cubicBezTo>
                      <a:cubicBezTo>
                        <a:pt x="3" y="15"/>
                        <a:pt x="6" y="14"/>
                        <a:pt x="8" y="13"/>
                      </a:cubicBezTo>
                      <a:cubicBezTo>
                        <a:pt x="11" y="12"/>
                        <a:pt x="14" y="11"/>
                        <a:pt x="16" y="10"/>
                      </a:cubicBezTo>
                      <a:cubicBezTo>
                        <a:pt x="19" y="9"/>
                        <a:pt x="21" y="7"/>
                        <a:pt x="24" y="6"/>
                      </a:cubicBezTo>
                      <a:cubicBezTo>
                        <a:pt x="27" y="4"/>
                        <a:pt x="29" y="2"/>
                        <a:pt x="32" y="0"/>
                      </a:cubicBezTo>
                      <a:lnTo>
                        <a:pt x="39"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Freeform 61"/>
                <p:cNvSpPr>
                  <a:spLocks noEditPoints="1"/>
                </p:cNvSpPr>
                <p:nvPr/>
              </p:nvSpPr>
              <p:spPr bwMode="auto">
                <a:xfrm>
                  <a:off x="8197850" y="3108325"/>
                  <a:ext cx="207963" cy="315913"/>
                </a:xfrm>
                <a:custGeom>
                  <a:avLst/>
                  <a:gdLst>
                    <a:gd name="T0" fmla="*/ 35 w 73"/>
                    <a:gd name="T1" fmla="*/ 111 h 111"/>
                    <a:gd name="T2" fmla="*/ 9 w 73"/>
                    <a:gd name="T3" fmla="*/ 97 h 111"/>
                    <a:gd name="T4" fmla="*/ 0 w 73"/>
                    <a:gd name="T5" fmla="*/ 57 h 111"/>
                    <a:gd name="T6" fmla="*/ 9 w 73"/>
                    <a:gd name="T7" fmla="*/ 15 h 111"/>
                    <a:gd name="T8" fmla="*/ 38 w 73"/>
                    <a:gd name="T9" fmla="*/ 0 h 111"/>
                    <a:gd name="T10" fmla="*/ 73 w 73"/>
                    <a:gd name="T11" fmla="*/ 55 h 111"/>
                    <a:gd name="T12" fmla="*/ 63 w 73"/>
                    <a:gd name="T13" fmla="*/ 96 h 111"/>
                    <a:gd name="T14" fmla="*/ 35 w 73"/>
                    <a:gd name="T15" fmla="*/ 111 h 111"/>
                    <a:gd name="T16" fmla="*/ 37 w 73"/>
                    <a:gd name="T17" fmla="*/ 14 h 111"/>
                    <a:gd name="T18" fmla="*/ 17 w 73"/>
                    <a:gd name="T19" fmla="*/ 57 h 111"/>
                    <a:gd name="T20" fmla="*/ 36 w 73"/>
                    <a:gd name="T21" fmla="*/ 97 h 111"/>
                    <a:gd name="T22" fmla="*/ 55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5" y="111"/>
                      </a:moveTo>
                      <a:cubicBezTo>
                        <a:pt x="24" y="111"/>
                        <a:pt x="15" y="106"/>
                        <a:pt x="9" y="97"/>
                      </a:cubicBezTo>
                      <a:cubicBezTo>
                        <a:pt x="3" y="88"/>
                        <a:pt x="0" y="75"/>
                        <a:pt x="0" y="57"/>
                      </a:cubicBezTo>
                      <a:cubicBezTo>
                        <a:pt x="0" y="39"/>
                        <a:pt x="3" y="24"/>
                        <a:pt x="9" y="15"/>
                      </a:cubicBezTo>
                      <a:cubicBezTo>
                        <a:pt x="16" y="5"/>
                        <a:pt x="25" y="0"/>
                        <a:pt x="38" y="0"/>
                      </a:cubicBezTo>
                      <a:cubicBezTo>
                        <a:pt x="61" y="0"/>
                        <a:pt x="73" y="18"/>
                        <a:pt x="73" y="55"/>
                      </a:cubicBezTo>
                      <a:cubicBezTo>
                        <a:pt x="73" y="73"/>
                        <a:pt x="70" y="87"/>
                        <a:pt x="63" y="96"/>
                      </a:cubicBezTo>
                      <a:cubicBezTo>
                        <a:pt x="56" y="106"/>
                        <a:pt x="47" y="111"/>
                        <a:pt x="35" y="111"/>
                      </a:cubicBezTo>
                      <a:close/>
                      <a:moveTo>
                        <a:pt x="37" y="14"/>
                      </a:moveTo>
                      <a:cubicBezTo>
                        <a:pt x="24" y="14"/>
                        <a:pt x="17" y="28"/>
                        <a:pt x="17" y="57"/>
                      </a:cubicBezTo>
                      <a:cubicBezTo>
                        <a:pt x="17" y="83"/>
                        <a:pt x="24" y="97"/>
                        <a:pt x="36" y="97"/>
                      </a:cubicBezTo>
                      <a:cubicBezTo>
                        <a:pt x="49" y="97"/>
                        <a:pt x="55" y="83"/>
                        <a:pt x="55" y="56"/>
                      </a:cubicBezTo>
                      <a:cubicBezTo>
                        <a:pt x="55" y="28"/>
                        <a:pt x="49"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62"/>
                <p:cNvSpPr>
                  <a:spLocks noEditPoints="1"/>
                </p:cNvSpPr>
                <p:nvPr/>
              </p:nvSpPr>
              <p:spPr bwMode="auto">
                <a:xfrm>
                  <a:off x="8586788" y="3108325"/>
                  <a:ext cx="207963" cy="315913"/>
                </a:xfrm>
                <a:custGeom>
                  <a:avLst/>
                  <a:gdLst>
                    <a:gd name="T0" fmla="*/ 36 w 73"/>
                    <a:gd name="T1" fmla="*/ 111 h 111"/>
                    <a:gd name="T2" fmla="*/ 10 w 73"/>
                    <a:gd name="T3" fmla="*/ 97 h 111"/>
                    <a:gd name="T4" fmla="*/ 0 w 73"/>
                    <a:gd name="T5" fmla="*/ 57 h 111"/>
                    <a:gd name="T6" fmla="*/ 10 w 73"/>
                    <a:gd name="T7" fmla="*/ 15 h 111"/>
                    <a:gd name="T8" fmla="*/ 38 w 73"/>
                    <a:gd name="T9" fmla="*/ 0 h 111"/>
                    <a:gd name="T10" fmla="*/ 73 w 73"/>
                    <a:gd name="T11" fmla="*/ 55 h 111"/>
                    <a:gd name="T12" fmla="*/ 63 w 73"/>
                    <a:gd name="T13" fmla="*/ 96 h 111"/>
                    <a:gd name="T14" fmla="*/ 36 w 73"/>
                    <a:gd name="T15" fmla="*/ 111 h 111"/>
                    <a:gd name="T16" fmla="*/ 37 w 73"/>
                    <a:gd name="T17" fmla="*/ 14 h 111"/>
                    <a:gd name="T18" fmla="*/ 18 w 73"/>
                    <a:gd name="T19" fmla="*/ 57 h 111"/>
                    <a:gd name="T20" fmla="*/ 37 w 73"/>
                    <a:gd name="T21" fmla="*/ 97 h 111"/>
                    <a:gd name="T22" fmla="*/ 56 w 73"/>
                    <a:gd name="T23" fmla="*/ 56 h 111"/>
                    <a:gd name="T24" fmla="*/ 37 w 73"/>
                    <a:gd name="T25" fmla="*/ 1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11">
                      <a:moveTo>
                        <a:pt x="36" y="111"/>
                      </a:moveTo>
                      <a:cubicBezTo>
                        <a:pt x="24" y="111"/>
                        <a:pt x="16" y="106"/>
                        <a:pt x="10" y="97"/>
                      </a:cubicBezTo>
                      <a:cubicBezTo>
                        <a:pt x="3" y="88"/>
                        <a:pt x="0" y="75"/>
                        <a:pt x="0" y="57"/>
                      </a:cubicBezTo>
                      <a:cubicBezTo>
                        <a:pt x="0" y="39"/>
                        <a:pt x="3" y="24"/>
                        <a:pt x="10" y="15"/>
                      </a:cubicBezTo>
                      <a:cubicBezTo>
                        <a:pt x="16" y="5"/>
                        <a:pt x="26" y="0"/>
                        <a:pt x="38" y="0"/>
                      </a:cubicBezTo>
                      <a:cubicBezTo>
                        <a:pt x="62" y="0"/>
                        <a:pt x="73" y="18"/>
                        <a:pt x="73" y="55"/>
                      </a:cubicBezTo>
                      <a:cubicBezTo>
                        <a:pt x="73" y="73"/>
                        <a:pt x="70" y="87"/>
                        <a:pt x="63" y="96"/>
                      </a:cubicBezTo>
                      <a:cubicBezTo>
                        <a:pt x="57" y="106"/>
                        <a:pt x="47" y="111"/>
                        <a:pt x="36" y="111"/>
                      </a:cubicBezTo>
                      <a:close/>
                      <a:moveTo>
                        <a:pt x="37" y="14"/>
                      </a:moveTo>
                      <a:cubicBezTo>
                        <a:pt x="24" y="14"/>
                        <a:pt x="18" y="28"/>
                        <a:pt x="18" y="57"/>
                      </a:cubicBezTo>
                      <a:cubicBezTo>
                        <a:pt x="18" y="83"/>
                        <a:pt x="24" y="97"/>
                        <a:pt x="37" y="97"/>
                      </a:cubicBezTo>
                      <a:cubicBezTo>
                        <a:pt x="49" y="97"/>
                        <a:pt x="56" y="83"/>
                        <a:pt x="56" y="56"/>
                      </a:cubicBezTo>
                      <a:cubicBezTo>
                        <a:pt x="56" y="28"/>
                        <a:pt x="50" y="14"/>
                        <a:pt x="37"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94" name="Group 93"/>
              <p:cNvGrpSpPr/>
              <p:nvPr/>
            </p:nvGrpSpPr>
            <p:grpSpPr>
              <a:xfrm>
                <a:off x="9784274" y="4790767"/>
                <a:ext cx="931082" cy="636030"/>
                <a:chOff x="10236200" y="3170238"/>
                <a:chExt cx="1062038" cy="725487"/>
              </a:xfrm>
              <a:solidFill>
                <a:schemeClr val="accent5"/>
              </a:solidFill>
            </p:grpSpPr>
            <p:sp>
              <p:nvSpPr>
                <p:cNvPr id="95" name="Freeform 94"/>
                <p:cNvSpPr>
                  <a:spLocks/>
                </p:cNvSpPr>
                <p:nvPr/>
              </p:nvSpPr>
              <p:spPr bwMode="auto">
                <a:xfrm>
                  <a:off x="10779125" y="3727450"/>
                  <a:ext cx="58738"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5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95"/>
                <p:cNvSpPr>
                  <a:spLocks/>
                </p:cNvSpPr>
                <p:nvPr/>
              </p:nvSpPr>
              <p:spPr bwMode="auto">
                <a:xfrm>
                  <a:off x="10987088" y="3727450"/>
                  <a:ext cx="60325" cy="165100"/>
                </a:xfrm>
                <a:custGeom>
                  <a:avLst/>
                  <a:gdLst>
                    <a:gd name="T0" fmla="*/ 21 w 21"/>
                    <a:gd name="T1" fmla="*/ 0 h 58"/>
                    <a:gd name="T2" fmla="*/ 21 w 21"/>
                    <a:gd name="T3" fmla="*/ 58 h 58"/>
                    <a:gd name="T4" fmla="*/ 12 w 21"/>
                    <a:gd name="T5" fmla="*/ 58 h 58"/>
                    <a:gd name="T6" fmla="*/ 12 w 21"/>
                    <a:gd name="T7" fmla="*/ 11 h 58"/>
                    <a:gd name="T8" fmla="*/ 7 w 21"/>
                    <a:gd name="T9" fmla="*/ 14 h 58"/>
                    <a:gd name="T10" fmla="*/ 0 w 21"/>
                    <a:gd name="T11" fmla="*/ 16 h 58"/>
                    <a:gd name="T12" fmla="*/ 0 w 21"/>
                    <a:gd name="T13" fmla="*/ 9 h 58"/>
                    <a:gd name="T14" fmla="*/ 4 w 21"/>
                    <a:gd name="T15" fmla="*/ 7 h 58"/>
                    <a:gd name="T16" fmla="*/ 9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7" y="14"/>
                      </a:cubicBezTo>
                      <a:cubicBezTo>
                        <a:pt x="5" y="15"/>
                        <a:pt x="2" y="16"/>
                        <a:pt x="0" y="16"/>
                      </a:cubicBezTo>
                      <a:cubicBezTo>
                        <a:pt x="0" y="9"/>
                        <a:pt x="0" y="9"/>
                        <a:pt x="0" y="9"/>
                      </a:cubicBezTo>
                      <a:cubicBezTo>
                        <a:pt x="2" y="8"/>
                        <a:pt x="3" y="8"/>
                        <a:pt x="4" y="7"/>
                      </a:cubicBezTo>
                      <a:cubicBezTo>
                        <a:pt x="6" y="7"/>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96"/>
                <p:cNvSpPr>
                  <a:spLocks noEditPoints="1"/>
                </p:cNvSpPr>
                <p:nvPr/>
              </p:nvSpPr>
              <p:spPr bwMode="auto">
                <a:xfrm>
                  <a:off x="10863263" y="3724275"/>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4"/>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3"/>
                        <a:pt x="19"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97"/>
                <p:cNvSpPr>
                  <a:spLocks noEditPoints="1"/>
                </p:cNvSpPr>
                <p:nvPr/>
              </p:nvSpPr>
              <p:spPr bwMode="auto">
                <a:xfrm>
                  <a:off x="11072813" y="3724275"/>
                  <a:ext cx="111125" cy="171450"/>
                </a:xfrm>
                <a:custGeom>
                  <a:avLst/>
                  <a:gdLst>
                    <a:gd name="T0" fmla="*/ 19 w 39"/>
                    <a:gd name="T1" fmla="*/ 60 h 60"/>
                    <a:gd name="T2" fmla="*/ 5 w 39"/>
                    <a:gd name="T3" fmla="*/ 53 h 60"/>
                    <a:gd name="T4" fmla="*/ 0 w 39"/>
                    <a:gd name="T5" fmla="*/ 31 h 60"/>
                    <a:gd name="T6" fmla="*/ 5 w 39"/>
                    <a:gd name="T7" fmla="*/ 8 h 60"/>
                    <a:gd name="T8" fmla="*/ 21 w 39"/>
                    <a:gd name="T9" fmla="*/ 0 h 60"/>
                    <a:gd name="T10" fmla="*/ 39 w 39"/>
                    <a:gd name="T11" fmla="*/ 30 h 60"/>
                    <a:gd name="T12" fmla="*/ 34 w 39"/>
                    <a:gd name="T13" fmla="*/ 52 h 60"/>
                    <a:gd name="T14" fmla="*/ 19 w 39"/>
                    <a:gd name="T15" fmla="*/ 60 h 60"/>
                    <a:gd name="T16" fmla="*/ 20 w 39"/>
                    <a:gd name="T17" fmla="*/ 8 h 60"/>
                    <a:gd name="T18" fmla="*/ 10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1" y="0"/>
                      </a:cubicBezTo>
                      <a:cubicBezTo>
                        <a:pt x="33" y="0"/>
                        <a:pt x="39" y="10"/>
                        <a:pt x="39" y="30"/>
                      </a:cubicBezTo>
                      <a:cubicBezTo>
                        <a:pt x="39"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98"/>
                <p:cNvSpPr>
                  <a:spLocks/>
                </p:cNvSpPr>
                <p:nvPr/>
              </p:nvSpPr>
              <p:spPr bwMode="auto">
                <a:xfrm>
                  <a:off x="10353675" y="3727450"/>
                  <a:ext cx="58738"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9"/>
                <p:cNvSpPr>
                  <a:spLocks/>
                </p:cNvSpPr>
                <p:nvPr/>
              </p:nvSpPr>
              <p:spPr bwMode="auto">
                <a:xfrm>
                  <a:off x="10447338" y="3544888"/>
                  <a:ext cx="60325" cy="161925"/>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8 h 57"/>
                    <a:gd name="T14" fmla="*/ 4 w 21"/>
                    <a:gd name="T15" fmla="*/ 7 h 57"/>
                    <a:gd name="T16" fmla="*/ 8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5"/>
                        <a:pt x="0" y="16"/>
                      </a:cubicBezTo>
                      <a:cubicBezTo>
                        <a:pt x="0" y="8"/>
                        <a:pt x="0" y="8"/>
                        <a:pt x="0" y="8"/>
                      </a:cubicBezTo>
                      <a:cubicBezTo>
                        <a:pt x="1" y="8"/>
                        <a:pt x="3" y="7"/>
                        <a:pt x="4" y="7"/>
                      </a:cubicBezTo>
                      <a:cubicBezTo>
                        <a:pt x="6" y="6"/>
                        <a:pt x="7" y="5"/>
                        <a:pt x="8" y="5"/>
                      </a:cubicBezTo>
                      <a:cubicBezTo>
                        <a:pt x="10" y="4"/>
                        <a:pt x="11" y="3"/>
                        <a:pt x="13" y="2"/>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100"/>
                <p:cNvSpPr>
                  <a:spLocks/>
                </p:cNvSpPr>
                <p:nvPr/>
              </p:nvSpPr>
              <p:spPr bwMode="auto">
                <a:xfrm>
                  <a:off x="10529888"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101"/>
                <p:cNvSpPr>
                  <a:spLocks/>
                </p:cNvSpPr>
                <p:nvPr/>
              </p:nvSpPr>
              <p:spPr bwMode="auto">
                <a:xfrm>
                  <a:off x="106156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5"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102"/>
                <p:cNvSpPr>
                  <a:spLocks/>
                </p:cNvSpPr>
                <p:nvPr/>
              </p:nvSpPr>
              <p:spPr bwMode="auto">
                <a:xfrm>
                  <a:off x="11098213"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1" y="12"/>
                        <a:pt x="9" y="13"/>
                        <a:pt x="7" y="14"/>
                      </a:cubicBezTo>
                      <a:cubicBezTo>
                        <a:pt x="5" y="15"/>
                        <a:pt x="3" y="15"/>
                        <a:pt x="0" y="16"/>
                      </a:cubicBezTo>
                      <a:cubicBezTo>
                        <a:pt x="0" y="8"/>
                        <a:pt x="0" y="8"/>
                        <a:pt x="0" y="8"/>
                      </a:cubicBezTo>
                      <a:cubicBezTo>
                        <a:pt x="2" y="8"/>
                        <a:pt x="3" y="7"/>
                        <a:pt x="5" y="7"/>
                      </a:cubicBezTo>
                      <a:cubicBezTo>
                        <a:pt x="6" y="6"/>
                        <a:pt x="8" y="5"/>
                        <a:pt x="9" y="5"/>
                      </a:cubicBezTo>
                      <a:cubicBezTo>
                        <a:pt x="10" y="4"/>
                        <a:pt x="12"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Freeform 103"/>
                <p:cNvSpPr>
                  <a:spLocks/>
                </p:cNvSpPr>
                <p:nvPr/>
              </p:nvSpPr>
              <p:spPr bwMode="auto">
                <a:xfrm>
                  <a:off x="10236200" y="3544888"/>
                  <a:ext cx="60325" cy="161925"/>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4 w 21"/>
                    <a:gd name="T15" fmla="*/ 7 h 57"/>
                    <a:gd name="T16" fmla="*/ 9 w 21"/>
                    <a:gd name="T17" fmla="*/ 5 h 57"/>
                    <a:gd name="T18" fmla="*/ 13 w 21"/>
                    <a:gd name="T19" fmla="*/ 2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2" y="15"/>
                        <a:pt x="0" y="16"/>
                      </a:cubicBezTo>
                      <a:cubicBezTo>
                        <a:pt x="0" y="8"/>
                        <a:pt x="0" y="8"/>
                        <a:pt x="0" y="8"/>
                      </a:cubicBezTo>
                      <a:cubicBezTo>
                        <a:pt x="2" y="8"/>
                        <a:pt x="3" y="7"/>
                        <a:pt x="4" y="7"/>
                      </a:cubicBezTo>
                      <a:cubicBezTo>
                        <a:pt x="6" y="6"/>
                        <a:pt x="7" y="5"/>
                        <a:pt x="9" y="5"/>
                      </a:cubicBezTo>
                      <a:cubicBezTo>
                        <a:pt x="10" y="4"/>
                        <a:pt x="11" y="3"/>
                        <a:pt x="13" y="2"/>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104"/>
                <p:cNvSpPr>
                  <a:spLocks/>
                </p:cNvSpPr>
                <p:nvPr/>
              </p:nvSpPr>
              <p:spPr bwMode="auto">
                <a:xfrm>
                  <a:off x="10561638" y="3727450"/>
                  <a:ext cx="60325" cy="165100"/>
                </a:xfrm>
                <a:custGeom>
                  <a:avLst/>
                  <a:gdLst>
                    <a:gd name="T0" fmla="*/ 21 w 21"/>
                    <a:gd name="T1" fmla="*/ 0 h 58"/>
                    <a:gd name="T2" fmla="*/ 21 w 21"/>
                    <a:gd name="T3" fmla="*/ 58 h 58"/>
                    <a:gd name="T4" fmla="*/ 12 w 21"/>
                    <a:gd name="T5" fmla="*/ 58 h 58"/>
                    <a:gd name="T6" fmla="*/ 12 w 21"/>
                    <a:gd name="T7" fmla="*/ 11 h 58"/>
                    <a:gd name="T8" fmla="*/ 6 w 21"/>
                    <a:gd name="T9" fmla="*/ 14 h 58"/>
                    <a:gd name="T10" fmla="*/ 0 w 21"/>
                    <a:gd name="T11" fmla="*/ 16 h 58"/>
                    <a:gd name="T12" fmla="*/ 0 w 21"/>
                    <a:gd name="T13" fmla="*/ 9 h 58"/>
                    <a:gd name="T14" fmla="*/ 4 w 21"/>
                    <a:gd name="T15" fmla="*/ 7 h 58"/>
                    <a:gd name="T16" fmla="*/ 8 w 21"/>
                    <a:gd name="T17" fmla="*/ 5 h 58"/>
                    <a:gd name="T18" fmla="*/ 13 w 21"/>
                    <a:gd name="T19" fmla="*/ 3 h 58"/>
                    <a:gd name="T20" fmla="*/ 17 w 21"/>
                    <a:gd name="T21" fmla="*/ 0 h 58"/>
                    <a:gd name="T22" fmla="*/ 21 w 21"/>
                    <a:gd name="T2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8">
                      <a:moveTo>
                        <a:pt x="21" y="0"/>
                      </a:moveTo>
                      <a:cubicBezTo>
                        <a:pt x="21" y="58"/>
                        <a:pt x="21" y="58"/>
                        <a:pt x="21" y="58"/>
                      </a:cubicBezTo>
                      <a:cubicBezTo>
                        <a:pt x="12" y="58"/>
                        <a:pt x="12" y="58"/>
                        <a:pt x="12" y="58"/>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7"/>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105"/>
                <p:cNvSpPr>
                  <a:spLocks noEditPoints="1"/>
                </p:cNvSpPr>
                <p:nvPr/>
              </p:nvSpPr>
              <p:spPr bwMode="auto">
                <a:xfrm>
                  <a:off x="10436225" y="3724275"/>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3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4"/>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3"/>
                        <a:pt x="20" y="53"/>
                      </a:cubicBezTo>
                      <a:cubicBezTo>
                        <a:pt x="27" y="53"/>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7" name="Freeform 106"/>
                <p:cNvSpPr>
                  <a:spLocks noEditPoints="1"/>
                </p:cNvSpPr>
                <p:nvPr/>
              </p:nvSpPr>
              <p:spPr bwMode="auto">
                <a:xfrm>
                  <a:off x="10315575" y="3541713"/>
                  <a:ext cx="114300" cy="168275"/>
                </a:xfrm>
                <a:custGeom>
                  <a:avLst/>
                  <a:gdLst>
                    <a:gd name="T0" fmla="*/ 19 w 40"/>
                    <a:gd name="T1" fmla="*/ 59 h 59"/>
                    <a:gd name="T2" fmla="*/ 5 w 40"/>
                    <a:gd name="T3" fmla="*/ 52 h 59"/>
                    <a:gd name="T4" fmla="*/ 0 w 40"/>
                    <a:gd name="T5" fmla="*/ 30 h 59"/>
                    <a:gd name="T6" fmla="*/ 5 w 40"/>
                    <a:gd name="T7" fmla="*/ 7 h 59"/>
                    <a:gd name="T8" fmla="*/ 21 w 40"/>
                    <a:gd name="T9" fmla="*/ 0 h 59"/>
                    <a:gd name="T10" fmla="*/ 40 w 40"/>
                    <a:gd name="T11" fmla="*/ 29 h 59"/>
                    <a:gd name="T12" fmla="*/ 34 w 40"/>
                    <a:gd name="T13" fmla="*/ 51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0"/>
                      </a:cubicBezTo>
                      <a:cubicBezTo>
                        <a:pt x="0" y="20"/>
                        <a:pt x="2" y="13"/>
                        <a:pt x="5" y="7"/>
                      </a:cubicBezTo>
                      <a:cubicBezTo>
                        <a:pt x="9" y="2"/>
                        <a:pt x="14" y="0"/>
                        <a:pt x="21" y="0"/>
                      </a:cubicBezTo>
                      <a:cubicBezTo>
                        <a:pt x="33" y="0"/>
                        <a:pt x="40" y="9"/>
                        <a:pt x="40" y="29"/>
                      </a:cubicBezTo>
                      <a:cubicBezTo>
                        <a:pt x="40" y="39"/>
                        <a:pt x="38" y="46"/>
                        <a:pt x="34" y="51"/>
                      </a:cubicBezTo>
                      <a:cubicBezTo>
                        <a:pt x="31"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107"/>
                <p:cNvSpPr>
                  <a:spLocks noEditPoints="1"/>
                </p:cNvSpPr>
                <p:nvPr/>
              </p:nvSpPr>
              <p:spPr bwMode="auto">
                <a:xfrm>
                  <a:off x="1070451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19 w 39"/>
                    <a:gd name="T21" fmla="*/ 52 h 59"/>
                    <a:gd name="T22" fmla="*/ 29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0"/>
                      </a:cubicBezTo>
                      <a:cubicBezTo>
                        <a:pt x="0" y="20"/>
                        <a:pt x="1" y="13"/>
                        <a:pt x="5" y="7"/>
                      </a:cubicBezTo>
                      <a:cubicBezTo>
                        <a:pt x="8" y="2"/>
                        <a:pt x="13" y="0"/>
                        <a:pt x="20" y="0"/>
                      </a:cubicBezTo>
                      <a:cubicBezTo>
                        <a:pt x="33" y="0"/>
                        <a:pt x="39" y="9"/>
                        <a:pt x="39" y="29"/>
                      </a:cubicBezTo>
                      <a:cubicBezTo>
                        <a:pt x="39" y="39"/>
                        <a:pt x="37" y="46"/>
                        <a:pt x="34" y="51"/>
                      </a:cubicBezTo>
                      <a:cubicBezTo>
                        <a:pt x="30" y="56"/>
                        <a:pt x="25" y="59"/>
                        <a:pt x="19" y="59"/>
                      </a:cubicBezTo>
                      <a:close/>
                      <a:moveTo>
                        <a:pt x="20" y="7"/>
                      </a:moveTo>
                      <a:cubicBezTo>
                        <a:pt x="13" y="7"/>
                        <a:pt x="9" y="15"/>
                        <a:pt x="9" y="30"/>
                      </a:cubicBezTo>
                      <a:cubicBezTo>
                        <a:pt x="9" y="44"/>
                        <a:pt x="13" y="52"/>
                        <a:pt x="19" y="52"/>
                      </a:cubicBezTo>
                      <a:cubicBezTo>
                        <a:pt x="26" y="52"/>
                        <a:pt x="29" y="44"/>
                        <a:pt x="29" y="30"/>
                      </a:cubicBezTo>
                      <a:cubicBezTo>
                        <a:pt x="29"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9" name="Freeform 108"/>
                <p:cNvSpPr>
                  <a:spLocks noEditPoints="1"/>
                </p:cNvSpPr>
                <p:nvPr/>
              </p:nvSpPr>
              <p:spPr bwMode="auto">
                <a:xfrm>
                  <a:off x="10837863"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9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5" y="59"/>
                        <a:pt x="19" y="59"/>
                      </a:cubicBezTo>
                      <a:close/>
                      <a:moveTo>
                        <a:pt x="20" y="7"/>
                      </a:moveTo>
                      <a:cubicBezTo>
                        <a:pt x="13" y="7"/>
                        <a:pt x="9" y="15"/>
                        <a:pt x="9" y="30"/>
                      </a:cubicBezTo>
                      <a:cubicBezTo>
                        <a:pt x="9"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0" name="Freeform 109"/>
                <p:cNvSpPr>
                  <a:spLocks/>
                </p:cNvSpPr>
                <p:nvPr/>
              </p:nvSpPr>
              <p:spPr bwMode="auto">
                <a:xfrm>
                  <a:off x="10694988" y="3173413"/>
                  <a:ext cx="60325"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8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9" y="13"/>
                        <a:pt x="7" y="14"/>
                      </a:cubicBezTo>
                      <a:cubicBezTo>
                        <a:pt x="5" y="15"/>
                        <a:pt x="3" y="15"/>
                        <a:pt x="0" y="16"/>
                      </a:cubicBezTo>
                      <a:cubicBezTo>
                        <a:pt x="0" y="8"/>
                        <a:pt x="0" y="8"/>
                        <a:pt x="0" y="8"/>
                      </a:cubicBezTo>
                      <a:cubicBezTo>
                        <a:pt x="2" y="8"/>
                        <a:pt x="3" y="7"/>
                        <a:pt x="5" y="7"/>
                      </a:cubicBezTo>
                      <a:cubicBezTo>
                        <a:pt x="6" y="6"/>
                        <a:pt x="7" y="6"/>
                        <a:pt x="9" y="5"/>
                      </a:cubicBezTo>
                      <a:cubicBezTo>
                        <a:pt x="10" y="4"/>
                        <a:pt x="11" y="3"/>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1" name="Freeform 110"/>
                <p:cNvSpPr>
                  <a:spLocks noEditPoints="1"/>
                </p:cNvSpPr>
                <p:nvPr/>
              </p:nvSpPr>
              <p:spPr bwMode="auto">
                <a:xfrm>
                  <a:off x="10780713" y="3170238"/>
                  <a:ext cx="114300" cy="168275"/>
                </a:xfrm>
                <a:custGeom>
                  <a:avLst/>
                  <a:gdLst>
                    <a:gd name="T0" fmla="*/ 19 w 40"/>
                    <a:gd name="T1" fmla="*/ 59 h 59"/>
                    <a:gd name="T2" fmla="*/ 5 w 40"/>
                    <a:gd name="T3" fmla="*/ 52 h 59"/>
                    <a:gd name="T4" fmla="*/ 0 w 40"/>
                    <a:gd name="T5" fmla="*/ 31 h 59"/>
                    <a:gd name="T6" fmla="*/ 6 w 40"/>
                    <a:gd name="T7" fmla="*/ 8 h 59"/>
                    <a:gd name="T8" fmla="*/ 21 w 40"/>
                    <a:gd name="T9" fmla="*/ 0 h 59"/>
                    <a:gd name="T10" fmla="*/ 40 w 40"/>
                    <a:gd name="T11" fmla="*/ 29 h 59"/>
                    <a:gd name="T12" fmla="*/ 34 w 40"/>
                    <a:gd name="T13" fmla="*/ 52 h 59"/>
                    <a:gd name="T14" fmla="*/ 19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19" y="59"/>
                      </a:moveTo>
                      <a:cubicBezTo>
                        <a:pt x="13" y="59"/>
                        <a:pt x="9" y="57"/>
                        <a:pt x="5" y="52"/>
                      </a:cubicBezTo>
                      <a:cubicBezTo>
                        <a:pt x="2" y="47"/>
                        <a:pt x="0" y="40"/>
                        <a:pt x="0" y="31"/>
                      </a:cubicBezTo>
                      <a:cubicBezTo>
                        <a:pt x="0" y="20"/>
                        <a:pt x="2" y="13"/>
                        <a:pt x="6" y="8"/>
                      </a:cubicBezTo>
                      <a:cubicBezTo>
                        <a:pt x="9" y="2"/>
                        <a:pt x="14" y="0"/>
                        <a:pt x="21" y="0"/>
                      </a:cubicBezTo>
                      <a:cubicBezTo>
                        <a:pt x="33" y="0"/>
                        <a:pt x="40" y="10"/>
                        <a:pt x="40" y="29"/>
                      </a:cubicBezTo>
                      <a:cubicBezTo>
                        <a:pt x="40" y="39"/>
                        <a:pt x="38" y="46"/>
                        <a:pt x="34" y="52"/>
                      </a:cubicBezTo>
                      <a:cubicBezTo>
                        <a:pt x="31" y="57"/>
                        <a:pt x="26" y="59"/>
                        <a:pt x="19" y="59"/>
                      </a:cubicBezTo>
                      <a:close/>
                      <a:moveTo>
                        <a:pt x="20" y="7"/>
                      </a:moveTo>
                      <a:cubicBezTo>
                        <a:pt x="13" y="7"/>
                        <a:pt x="10" y="15"/>
                        <a:pt x="10" y="30"/>
                      </a:cubicBezTo>
                      <a:cubicBezTo>
                        <a:pt x="10" y="45"/>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2" name="Freeform 111"/>
                <p:cNvSpPr>
                  <a:spLocks noEditPoints="1"/>
                </p:cNvSpPr>
                <p:nvPr/>
              </p:nvSpPr>
              <p:spPr bwMode="auto">
                <a:xfrm>
                  <a:off x="10918825" y="3170238"/>
                  <a:ext cx="111125" cy="168275"/>
                </a:xfrm>
                <a:custGeom>
                  <a:avLst/>
                  <a:gdLst>
                    <a:gd name="T0" fmla="*/ 19 w 39"/>
                    <a:gd name="T1" fmla="*/ 59 h 59"/>
                    <a:gd name="T2" fmla="*/ 5 w 39"/>
                    <a:gd name="T3" fmla="*/ 52 h 59"/>
                    <a:gd name="T4" fmla="*/ 0 w 39"/>
                    <a:gd name="T5" fmla="*/ 31 h 59"/>
                    <a:gd name="T6" fmla="*/ 5 w 39"/>
                    <a:gd name="T7" fmla="*/ 8 h 59"/>
                    <a:gd name="T8" fmla="*/ 20 w 39"/>
                    <a:gd name="T9" fmla="*/ 0 h 59"/>
                    <a:gd name="T10" fmla="*/ 39 w 39"/>
                    <a:gd name="T11" fmla="*/ 29 h 59"/>
                    <a:gd name="T12" fmla="*/ 34 w 39"/>
                    <a:gd name="T13" fmla="*/ 52 h 59"/>
                    <a:gd name="T14" fmla="*/ 19 w 39"/>
                    <a:gd name="T15" fmla="*/ 59 h 59"/>
                    <a:gd name="T16" fmla="*/ 20 w 39"/>
                    <a:gd name="T17" fmla="*/ 7 h 59"/>
                    <a:gd name="T18" fmla="*/ 9 w 39"/>
                    <a:gd name="T19" fmla="*/ 30 h 59"/>
                    <a:gd name="T20" fmla="*/ 19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1" y="47"/>
                        <a:pt x="0" y="40"/>
                        <a:pt x="0" y="31"/>
                      </a:cubicBezTo>
                      <a:cubicBezTo>
                        <a:pt x="0" y="20"/>
                        <a:pt x="1" y="13"/>
                        <a:pt x="5" y="8"/>
                      </a:cubicBezTo>
                      <a:cubicBezTo>
                        <a:pt x="8" y="2"/>
                        <a:pt x="14" y="0"/>
                        <a:pt x="20" y="0"/>
                      </a:cubicBezTo>
                      <a:cubicBezTo>
                        <a:pt x="33" y="0"/>
                        <a:pt x="39" y="10"/>
                        <a:pt x="39" y="29"/>
                      </a:cubicBezTo>
                      <a:cubicBezTo>
                        <a:pt x="39" y="39"/>
                        <a:pt x="37" y="46"/>
                        <a:pt x="34" y="52"/>
                      </a:cubicBezTo>
                      <a:cubicBezTo>
                        <a:pt x="30" y="57"/>
                        <a:pt x="25" y="59"/>
                        <a:pt x="19" y="59"/>
                      </a:cubicBezTo>
                      <a:close/>
                      <a:moveTo>
                        <a:pt x="20" y="7"/>
                      </a:moveTo>
                      <a:cubicBezTo>
                        <a:pt x="13" y="7"/>
                        <a:pt x="9" y="15"/>
                        <a:pt x="9" y="30"/>
                      </a:cubicBezTo>
                      <a:cubicBezTo>
                        <a:pt x="9" y="45"/>
                        <a:pt x="13" y="52"/>
                        <a:pt x="19" y="52"/>
                      </a:cubicBezTo>
                      <a:cubicBezTo>
                        <a:pt x="26" y="52"/>
                        <a:pt x="30" y="44"/>
                        <a:pt x="30" y="30"/>
                      </a:cubicBezTo>
                      <a:cubicBezTo>
                        <a:pt x="30" y="15"/>
                        <a:pt x="26"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3" name="Freeform 112"/>
                <p:cNvSpPr>
                  <a:spLocks noEditPoints="1"/>
                </p:cNvSpPr>
                <p:nvPr/>
              </p:nvSpPr>
              <p:spPr bwMode="auto">
                <a:xfrm>
                  <a:off x="10975975" y="3541713"/>
                  <a:ext cx="111125" cy="168275"/>
                </a:xfrm>
                <a:custGeom>
                  <a:avLst/>
                  <a:gdLst>
                    <a:gd name="T0" fmla="*/ 19 w 39"/>
                    <a:gd name="T1" fmla="*/ 59 h 59"/>
                    <a:gd name="T2" fmla="*/ 5 w 39"/>
                    <a:gd name="T3" fmla="*/ 52 h 59"/>
                    <a:gd name="T4" fmla="*/ 0 w 39"/>
                    <a:gd name="T5" fmla="*/ 30 h 59"/>
                    <a:gd name="T6" fmla="*/ 5 w 39"/>
                    <a:gd name="T7" fmla="*/ 7 h 59"/>
                    <a:gd name="T8" fmla="*/ 20 w 39"/>
                    <a:gd name="T9" fmla="*/ 0 h 59"/>
                    <a:gd name="T10" fmla="*/ 39 w 39"/>
                    <a:gd name="T11" fmla="*/ 29 h 59"/>
                    <a:gd name="T12" fmla="*/ 34 w 39"/>
                    <a:gd name="T13" fmla="*/ 51 h 59"/>
                    <a:gd name="T14" fmla="*/ 19 w 39"/>
                    <a:gd name="T15" fmla="*/ 59 h 59"/>
                    <a:gd name="T16" fmla="*/ 20 w 39"/>
                    <a:gd name="T17" fmla="*/ 7 h 59"/>
                    <a:gd name="T18" fmla="*/ 10 w 39"/>
                    <a:gd name="T19" fmla="*/ 30 h 59"/>
                    <a:gd name="T20" fmla="*/ 20 w 39"/>
                    <a:gd name="T21" fmla="*/ 52 h 59"/>
                    <a:gd name="T22" fmla="*/ 30 w 39"/>
                    <a:gd name="T23" fmla="*/ 30 h 59"/>
                    <a:gd name="T24" fmla="*/ 20 w 39"/>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9">
                      <a:moveTo>
                        <a:pt x="19" y="59"/>
                      </a:moveTo>
                      <a:cubicBezTo>
                        <a:pt x="13" y="59"/>
                        <a:pt x="8" y="57"/>
                        <a:pt x="5" y="52"/>
                      </a:cubicBezTo>
                      <a:cubicBezTo>
                        <a:pt x="2" y="47"/>
                        <a:pt x="0" y="40"/>
                        <a:pt x="0" y="30"/>
                      </a:cubicBezTo>
                      <a:cubicBezTo>
                        <a:pt x="0" y="20"/>
                        <a:pt x="2" y="13"/>
                        <a:pt x="5" y="7"/>
                      </a:cubicBezTo>
                      <a:cubicBezTo>
                        <a:pt x="9" y="2"/>
                        <a:pt x="14" y="0"/>
                        <a:pt x="20" y="0"/>
                      </a:cubicBezTo>
                      <a:cubicBezTo>
                        <a:pt x="33" y="0"/>
                        <a:pt x="39" y="9"/>
                        <a:pt x="39" y="29"/>
                      </a:cubicBezTo>
                      <a:cubicBezTo>
                        <a:pt x="39" y="39"/>
                        <a:pt x="38" y="46"/>
                        <a:pt x="34" y="51"/>
                      </a:cubicBezTo>
                      <a:cubicBezTo>
                        <a:pt x="30" y="56"/>
                        <a:pt x="26" y="59"/>
                        <a:pt x="19"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Freeform 113"/>
                <p:cNvSpPr>
                  <a:spLocks noEditPoints="1"/>
                </p:cNvSpPr>
                <p:nvPr/>
              </p:nvSpPr>
              <p:spPr bwMode="auto">
                <a:xfrm>
                  <a:off x="11183938" y="3541713"/>
                  <a:ext cx="114300" cy="168275"/>
                </a:xfrm>
                <a:custGeom>
                  <a:avLst/>
                  <a:gdLst>
                    <a:gd name="T0" fmla="*/ 20 w 40"/>
                    <a:gd name="T1" fmla="*/ 59 h 59"/>
                    <a:gd name="T2" fmla="*/ 6 w 40"/>
                    <a:gd name="T3" fmla="*/ 52 h 59"/>
                    <a:gd name="T4" fmla="*/ 0 w 40"/>
                    <a:gd name="T5" fmla="*/ 30 h 59"/>
                    <a:gd name="T6" fmla="*/ 6 w 40"/>
                    <a:gd name="T7" fmla="*/ 7 h 59"/>
                    <a:gd name="T8" fmla="*/ 21 w 40"/>
                    <a:gd name="T9" fmla="*/ 0 h 59"/>
                    <a:gd name="T10" fmla="*/ 40 w 40"/>
                    <a:gd name="T11" fmla="*/ 29 h 59"/>
                    <a:gd name="T12" fmla="*/ 35 w 40"/>
                    <a:gd name="T13" fmla="*/ 51 h 59"/>
                    <a:gd name="T14" fmla="*/ 20 w 40"/>
                    <a:gd name="T15" fmla="*/ 59 h 59"/>
                    <a:gd name="T16" fmla="*/ 20 w 40"/>
                    <a:gd name="T17" fmla="*/ 7 h 59"/>
                    <a:gd name="T18" fmla="*/ 10 w 40"/>
                    <a:gd name="T19" fmla="*/ 30 h 59"/>
                    <a:gd name="T20" fmla="*/ 20 w 40"/>
                    <a:gd name="T21" fmla="*/ 52 h 59"/>
                    <a:gd name="T22" fmla="*/ 30 w 40"/>
                    <a:gd name="T23" fmla="*/ 30 h 59"/>
                    <a:gd name="T24" fmla="*/ 20 w 40"/>
                    <a:gd name="T25" fmla="*/ 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9">
                      <a:moveTo>
                        <a:pt x="20" y="59"/>
                      </a:moveTo>
                      <a:cubicBezTo>
                        <a:pt x="14" y="59"/>
                        <a:pt x="9" y="57"/>
                        <a:pt x="6" y="52"/>
                      </a:cubicBezTo>
                      <a:cubicBezTo>
                        <a:pt x="2" y="47"/>
                        <a:pt x="0" y="40"/>
                        <a:pt x="0" y="30"/>
                      </a:cubicBezTo>
                      <a:cubicBezTo>
                        <a:pt x="0" y="20"/>
                        <a:pt x="2" y="13"/>
                        <a:pt x="6" y="7"/>
                      </a:cubicBezTo>
                      <a:cubicBezTo>
                        <a:pt x="9" y="2"/>
                        <a:pt x="14" y="0"/>
                        <a:pt x="21" y="0"/>
                      </a:cubicBezTo>
                      <a:cubicBezTo>
                        <a:pt x="34" y="0"/>
                        <a:pt x="40" y="9"/>
                        <a:pt x="40" y="29"/>
                      </a:cubicBezTo>
                      <a:cubicBezTo>
                        <a:pt x="40" y="39"/>
                        <a:pt x="38" y="46"/>
                        <a:pt x="35" y="51"/>
                      </a:cubicBezTo>
                      <a:cubicBezTo>
                        <a:pt x="31" y="56"/>
                        <a:pt x="26" y="59"/>
                        <a:pt x="20" y="59"/>
                      </a:cubicBezTo>
                      <a:close/>
                      <a:moveTo>
                        <a:pt x="20" y="7"/>
                      </a:moveTo>
                      <a:cubicBezTo>
                        <a:pt x="13" y="7"/>
                        <a:pt x="10" y="15"/>
                        <a:pt x="10" y="30"/>
                      </a:cubicBezTo>
                      <a:cubicBezTo>
                        <a:pt x="10" y="44"/>
                        <a:pt x="13" y="52"/>
                        <a:pt x="20" y="52"/>
                      </a:cubicBezTo>
                      <a:cubicBezTo>
                        <a:pt x="27" y="52"/>
                        <a:pt x="30" y="44"/>
                        <a:pt x="30" y="30"/>
                      </a:cubicBezTo>
                      <a:cubicBezTo>
                        <a:pt x="30" y="15"/>
                        <a:pt x="27" y="7"/>
                        <a:pt x="2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Freeform 114"/>
                <p:cNvSpPr>
                  <a:spLocks noEditPoints="1"/>
                </p:cNvSpPr>
                <p:nvPr/>
              </p:nvSpPr>
              <p:spPr bwMode="auto">
                <a:xfrm>
                  <a:off x="10647363" y="3724275"/>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3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4"/>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3"/>
                        <a:pt x="20" y="53"/>
                      </a:cubicBezTo>
                      <a:cubicBezTo>
                        <a:pt x="26" y="53"/>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Freeform 115"/>
                <p:cNvSpPr>
                  <a:spLocks/>
                </p:cNvSpPr>
                <p:nvPr/>
              </p:nvSpPr>
              <p:spPr bwMode="auto">
                <a:xfrm>
                  <a:off x="10779125" y="3355975"/>
                  <a:ext cx="58738" cy="163513"/>
                </a:xfrm>
                <a:custGeom>
                  <a:avLst/>
                  <a:gdLst>
                    <a:gd name="T0" fmla="*/ 21 w 21"/>
                    <a:gd name="T1" fmla="*/ 0 h 57"/>
                    <a:gd name="T2" fmla="*/ 21 w 21"/>
                    <a:gd name="T3" fmla="*/ 57 h 57"/>
                    <a:gd name="T4" fmla="*/ 12 w 21"/>
                    <a:gd name="T5" fmla="*/ 57 h 57"/>
                    <a:gd name="T6" fmla="*/ 12 w 21"/>
                    <a:gd name="T7" fmla="*/ 11 h 57"/>
                    <a:gd name="T8" fmla="*/ 7 w 21"/>
                    <a:gd name="T9" fmla="*/ 14 h 57"/>
                    <a:gd name="T10" fmla="*/ 0 w 21"/>
                    <a:gd name="T11" fmla="*/ 16 h 57"/>
                    <a:gd name="T12" fmla="*/ 0 w 21"/>
                    <a:gd name="T13" fmla="*/ 9 h 57"/>
                    <a:gd name="T14" fmla="*/ 5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7" y="14"/>
                      </a:cubicBezTo>
                      <a:cubicBezTo>
                        <a:pt x="5" y="15"/>
                        <a:pt x="3" y="16"/>
                        <a:pt x="0" y="16"/>
                      </a:cubicBezTo>
                      <a:cubicBezTo>
                        <a:pt x="0" y="9"/>
                        <a:pt x="0" y="9"/>
                        <a:pt x="0" y="9"/>
                      </a:cubicBezTo>
                      <a:cubicBezTo>
                        <a:pt x="2" y="8"/>
                        <a:pt x="3" y="8"/>
                        <a:pt x="5"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Freeform 116"/>
                <p:cNvSpPr>
                  <a:spLocks noEditPoints="1"/>
                </p:cNvSpPr>
                <p:nvPr/>
              </p:nvSpPr>
              <p:spPr bwMode="auto">
                <a:xfrm>
                  <a:off x="10863263" y="3352800"/>
                  <a:ext cx="112713"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19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1" y="48"/>
                        <a:pt x="0" y="41"/>
                        <a:pt x="0" y="31"/>
                      </a:cubicBezTo>
                      <a:cubicBezTo>
                        <a:pt x="0" y="21"/>
                        <a:pt x="1" y="13"/>
                        <a:pt x="5" y="8"/>
                      </a:cubicBezTo>
                      <a:cubicBezTo>
                        <a:pt x="8" y="3"/>
                        <a:pt x="13" y="0"/>
                        <a:pt x="20" y="0"/>
                      </a:cubicBezTo>
                      <a:cubicBezTo>
                        <a:pt x="33" y="0"/>
                        <a:pt x="39" y="10"/>
                        <a:pt x="39" y="30"/>
                      </a:cubicBezTo>
                      <a:cubicBezTo>
                        <a:pt x="39" y="40"/>
                        <a:pt x="37" y="47"/>
                        <a:pt x="34" y="52"/>
                      </a:cubicBezTo>
                      <a:cubicBezTo>
                        <a:pt x="30" y="57"/>
                        <a:pt x="25" y="60"/>
                        <a:pt x="19" y="60"/>
                      </a:cubicBezTo>
                      <a:close/>
                      <a:moveTo>
                        <a:pt x="20" y="8"/>
                      </a:moveTo>
                      <a:cubicBezTo>
                        <a:pt x="13" y="8"/>
                        <a:pt x="9" y="16"/>
                        <a:pt x="9" y="31"/>
                      </a:cubicBezTo>
                      <a:cubicBezTo>
                        <a:pt x="9" y="45"/>
                        <a:pt x="13" y="52"/>
                        <a:pt x="19"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8" name="Freeform 117"/>
                <p:cNvSpPr>
                  <a:spLocks/>
                </p:cNvSpPr>
                <p:nvPr/>
              </p:nvSpPr>
              <p:spPr bwMode="auto">
                <a:xfrm>
                  <a:off x="10990263"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9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9" y="5"/>
                      </a:cubicBezTo>
                      <a:cubicBezTo>
                        <a:pt x="10" y="5"/>
                        <a:pt x="11" y="4"/>
                        <a:pt x="13" y="3"/>
                      </a:cubicBezTo>
                      <a:cubicBezTo>
                        <a:pt x="14" y="2"/>
                        <a:pt x="16"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9" name="Freeform 118"/>
                <p:cNvSpPr>
                  <a:spLocks noEditPoints="1"/>
                </p:cNvSpPr>
                <p:nvPr/>
              </p:nvSpPr>
              <p:spPr bwMode="auto">
                <a:xfrm>
                  <a:off x="11072813" y="3352800"/>
                  <a:ext cx="114300" cy="171450"/>
                </a:xfrm>
                <a:custGeom>
                  <a:avLst/>
                  <a:gdLst>
                    <a:gd name="T0" fmla="*/ 20 w 40"/>
                    <a:gd name="T1" fmla="*/ 60 h 60"/>
                    <a:gd name="T2" fmla="*/ 6 w 40"/>
                    <a:gd name="T3" fmla="*/ 53 h 60"/>
                    <a:gd name="T4" fmla="*/ 0 w 40"/>
                    <a:gd name="T5" fmla="*/ 31 h 60"/>
                    <a:gd name="T6" fmla="*/ 6 w 40"/>
                    <a:gd name="T7" fmla="*/ 8 h 60"/>
                    <a:gd name="T8" fmla="*/ 21 w 40"/>
                    <a:gd name="T9" fmla="*/ 0 h 60"/>
                    <a:gd name="T10" fmla="*/ 40 w 40"/>
                    <a:gd name="T11" fmla="*/ 30 h 60"/>
                    <a:gd name="T12" fmla="*/ 35 w 40"/>
                    <a:gd name="T13" fmla="*/ 52 h 60"/>
                    <a:gd name="T14" fmla="*/ 20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20" y="60"/>
                      </a:moveTo>
                      <a:cubicBezTo>
                        <a:pt x="14" y="60"/>
                        <a:pt x="9" y="57"/>
                        <a:pt x="6"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5" y="52"/>
                      </a:cubicBezTo>
                      <a:cubicBezTo>
                        <a:pt x="31" y="57"/>
                        <a:pt x="26" y="60"/>
                        <a:pt x="20"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0" name="Freeform 119"/>
                <p:cNvSpPr>
                  <a:spLocks/>
                </p:cNvSpPr>
                <p:nvPr/>
              </p:nvSpPr>
              <p:spPr bwMode="auto">
                <a:xfrm>
                  <a:off x="10353675" y="3355975"/>
                  <a:ext cx="58738"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5"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120"/>
                <p:cNvSpPr>
                  <a:spLocks/>
                </p:cNvSpPr>
                <p:nvPr/>
              </p:nvSpPr>
              <p:spPr bwMode="auto">
                <a:xfrm>
                  <a:off x="10561638" y="3355975"/>
                  <a:ext cx="60325" cy="163513"/>
                </a:xfrm>
                <a:custGeom>
                  <a:avLst/>
                  <a:gdLst>
                    <a:gd name="T0" fmla="*/ 21 w 21"/>
                    <a:gd name="T1" fmla="*/ 0 h 57"/>
                    <a:gd name="T2" fmla="*/ 21 w 21"/>
                    <a:gd name="T3" fmla="*/ 57 h 57"/>
                    <a:gd name="T4" fmla="*/ 12 w 21"/>
                    <a:gd name="T5" fmla="*/ 57 h 57"/>
                    <a:gd name="T6" fmla="*/ 12 w 21"/>
                    <a:gd name="T7" fmla="*/ 11 h 57"/>
                    <a:gd name="T8" fmla="*/ 6 w 21"/>
                    <a:gd name="T9" fmla="*/ 14 h 57"/>
                    <a:gd name="T10" fmla="*/ 0 w 21"/>
                    <a:gd name="T11" fmla="*/ 16 h 57"/>
                    <a:gd name="T12" fmla="*/ 0 w 21"/>
                    <a:gd name="T13" fmla="*/ 9 h 57"/>
                    <a:gd name="T14" fmla="*/ 4 w 21"/>
                    <a:gd name="T15" fmla="*/ 7 h 57"/>
                    <a:gd name="T16" fmla="*/ 8 w 21"/>
                    <a:gd name="T17" fmla="*/ 5 h 57"/>
                    <a:gd name="T18" fmla="*/ 13 w 21"/>
                    <a:gd name="T19" fmla="*/ 3 h 57"/>
                    <a:gd name="T20" fmla="*/ 17 w 21"/>
                    <a:gd name="T21" fmla="*/ 0 h 57"/>
                    <a:gd name="T22" fmla="*/ 21 w 21"/>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57">
                      <a:moveTo>
                        <a:pt x="21" y="0"/>
                      </a:moveTo>
                      <a:cubicBezTo>
                        <a:pt x="21" y="57"/>
                        <a:pt x="21" y="57"/>
                        <a:pt x="21" y="57"/>
                      </a:cubicBezTo>
                      <a:cubicBezTo>
                        <a:pt x="12" y="57"/>
                        <a:pt x="12" y="57"/>
                        <a:pt x="12" y="57"/>
                      </a:cubicBezTo>
                      <a:cubicBezTo>
                        <a:pt x="12" y="11"/>
                        <a:pt x="12" y="11"/>
                        <a:pt x="12" y="11"/>
                      </a:cubicBezTo>
                      <a:cubicBezTo>
                        <a:pt x="10" y="12"/>
                        <a:pt x="8" y="13"/>
                        <a:pt x="6" y="14"/>
                      </a:cubicBezTo>
                      <a:cubicBezTo>
                        <a:pt x="4" y="15"/>
                        <a:pt x="2" y="16"/>
                        <a:pt x="0" y="16"/>
                      </a:cubicBezTo>
                      <a:cubicBezTo>
                        <a:pt x="0" y="9"/>
                        <a:pt x="0" y="9"/>
                        <a:pt x="0" y="9"/>
                      </a:cubicBezTo>
                      <a:cubicBezTo>
                        <a:pt x="1" y="8"/>
                        <a:pt x="3" y="8"/>
                        <a:pt x="4" y="7"/>
                      </a:cubicBezTo>
                      <a:cubicBezTo>
                        <a:pt x="6" y="6"/>
                        <a:pt x="7" y="6"/>
                        <a:pt x="8" y="5"/>
                      </a:cubicBezTo>
                      <a:cubicBezTo>
                        <a:pt x="10" y="5"/>
                        <a:pt x="11" y="4"/>
                        <a:pt x="13" y="3"/>
                      </a:cubicBezTo>
                      <a:cubicBezTo>
                        <a:pt x="14" y="2"/>
                        <a:pt x="15" y="1"/>
                        <a:pt x="17" y="0"/>
                      </a:cubicBezTo>
                      <a:lnTo>
                        <a:pt x="21" y="0"/>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2" name="Freeform 121"/>
                <p:cNvSpPr>
                  <a:spLocks noEditPoints="1"/>
                </p:cNvSpPr>
                <p:nvPr/>
              </p:nvSpPr>
              <p:spPr bwMode="auto">
                <a:xfrm>
                  <a:off x="10436225" y="3352800"/>
                  <a:ext cx="114300" cy="171450"/>
                </a:xfrm>
                <a:custGeom>
                  <a:avLst/>
                  <a:gdLst>
                    <a:gd name="T0" fmla="*/ 19 w 40"/>
                    <a:gd name="T1" fmla="*/ 60 h 60"/>
                    <a:gd name="T2" fmla="*/ 5 w 40"/>
                    <a:gd name="T3" fmla="*/ 53 h 60"/>
                    <a:gd name="T4" fmla="*/ 0 w 40"/>
                    <a:gd name="T5" fmla="*/ 31 h 60"/>
                    <a:gd name="T6" fmla="*/ 6 w 40"/>
                    <a:gd name="T7" fmla="*/ 8 h 60"/>
                    <a:gd name="T8" fmla="*/ 21 w 40"/>
                    <a:gd name="T9" fmla="*/ 0 h 60"/>
                    <a:gd name="T10" fmla="*/ 40 w 40"/>
                    <a:gd name="T11" fmla="*/ 30 h 60"/>
                    <a:gd name="T12" fmla="*/ 34 w 40"/>
                    <a:gd name="T13" fmla="*/ 52 h 60"/>
                    <a:gd name="T14" fmla="*/ 19 w 40"/>
                    <a:gd name="T15" fmla="*/ 60 h 60"/>
                    <a:gd name="T16" fmla="*/ 20 w 40"/>
                    <a:gd name="T17" fmla="*/ 8 h 60"/>
                    <a:gd name="T18" fmla="*/ 10 w 40"/>
                    <a:gd name="T19" fmla="*/ 31 h 60"/>
                    <a:gd name="T20" fmla="*/ 20 w 40"/>
                    <a:gd name="T21" fmla="*/ 52 h 60"/>
                    <a:gd name="T22" fmla="*/ 30 w 40"/>
                    <a:gd name="T23" fmla="*/ 31 h 60"/>
                    <a:gd name="T24" fmla="*/ 20 w 40"/>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60">
                      <a:moveTo>
                        <a:pt x="19" y="60"/>
                      </a:moveTo>
                      <a:cubicBezTo>
                        <a:pt x="13" y="60"/>
                        <a:pt x="9" y="57"/>
                        <a:pt x="5" y="53"/>
                      </a:cubicBezTo>
                      <a:cubicBezTo>
                        <a:pt x="2" y="48"/>
                        <a:pt x="0" y="41"/>
                        <a:pt x="0" y="31"/>
                      </a:cubicBezTo>
                      <a:cubicBezTo>
                        <a:pt x="0" y="21"/>
                        <a:pt x="2" y="13"/>
                        <a:pt x="6" y="8"/>
                      </a:cubicBezTo>
                      <a:cubicBezTo>
                        <a:pt x="9" y="3"/>
                        <a:pt x="14" y="0"/>
                        <a:pt x="21" y="0"/>
                      </a:cubicBezTo>
                      <a:cubicBezTo>
                        <a:pt x="34" y="0"/>
                        <a:pt x="40" y="10"/>
                        <a:pt x="40" y="30"/>
                      </a:cubicBezTo>
                      <a:cubicBezTo>
                        <a:pt x="40" y="40"/>
                        <a:pt x="38" y="47"/>
                        <a:pt x="34" y="52"/>
                      </a:cubicBezTo>
                      <a:cubicBezTo>
                        <a:pt x="31" y="57"/>
                        <a:pt x="26" y="60"/>
                        <a:pt x="19" y="60"/>
                      </a:cubicBezTo>
                      <a:close/>
                      <a:moveTo>
                        <a:pt x="20" y="8"/>
                      </a:moveTo>
                      <a:cubicBezTo>
                        <a:pt x="13" y="8"/>
                        <a:pt x="10" y="16"/>
                        <a:pt x="10" y="31"/>
                      </a:cubicBezTo>
                      <a:cubicBezTo>
                        <a:pt x="10" y="45"/>
                        <a:pt x="13" y="52"/>
                        <a:pt x="20" y="52"/>
                      </a:cubicBezTo>
                      <a:cubicBezTo>
                        <a:pt x="27" y="52"/>
                        <a:pt x="30" y="45"/>
                        <a:pt x="30" y="31"/>
                      </a:cubicBezTo>
                      <a:cubicBezTo>
                        <a:pt x="30" y="15"/>
                        <a:pt x="27"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Freeform 122"/>
                <p:cNvSpPr>
                  <a:spLocks noEditPoints="1"/>
                </p:cNvSpPr>
                <p:nvPr/>
              </p:nvSpPr>
              <p:spPr bwMode="auto">
                <a:xfrm>
                  <a:off x="10647363" y="3352800"/>
                  <a:ext cx="111125" cy="171450"/>
                </a:xfrm>
                <a:custGeom>
                  <a:avLst/>
                  <a:gdLst>
                    <a:gd name="T0" fmla="*/ 19 w 39"/>
                    <a:gd name="T1" fmla="*/ 60 h 60"/>
                    <a:gd name="T2" fmla="*/ 5 w 39"/>
                    <a:gd name="T3" fmla="*/ 53 h 60"/>
                    <a:gd name="T4" fmla="*/ 0 w 39"/>
                    <a:gd name="T5" fmla="*/ 31 h 60"/>
                    <a:gd name="T6" fmla="*/ 5 w 39"/>
                    <a:gd name="T7" fmla="*/ 8 h 60"/>
                    <a:gd name="T8" fmla="*/ 20 w 39"/>
                    <a:gd name="T9" fmla="*/ 0 h 60"/>
                    <a:gd name="T10" fmla="*/ 39 w 39"/>
                    <a:gd name="T11" fmla="*/ 30 h 60"/>
                    <a:gd name="T12" fmla="*/ 34 w 39"/>
                    <a:gd name="T13" fmla="*/ 52 h 60"/>
                    <a:gd name="T14" fmla="*/ 19 w 39"/>
                    <a:gd name="T15" fmla="*/ 60 h 60"/>
                    <a:gd name="T16" fmla="*/ 20 w 39"/>
                    <a:gd name="T17" fmla="*/ 8 h 60"/>
                    <a:gd name="T18" fmla="*/ 9 w 39"/>
                    <a:gd name="T19" fmla="*/ 31 h 60"/>
                    <a:gd name="T20" fmla="*/ 20 w 39"/>
                    <a:gd name="T21" fmla="*/ 52 h 60"/>
                    <a:gd name="T22" fmla="*/ 30 w 39"/>
                    <a:gd name="T23" fmla="*/ 31 h 60"/>
                    <a:gd name="T24" fmla="*/ 20 w 39"/>
                    <a:gd name="T25"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60">
                      <a:moveTo>
                        <a:pt x="19" y="60"/>
                      </a:moveTo>
                      <a:cubicBezTo>
                        <a:pt x="13" y="60"/>
                        <a:pt x="8" y="57"/>
                        <a:pt x="5" y="53"/>
                      </a:cubicBezTo>
                      <a:cubicBezTo>
                        <a:pt x="2" y="48"/>
                        <a:pt x="0" y="41"/>
                        <a:pt x="0" y="31"/>
                      </a:cubicBezTo>
                      <a:cubicBezTo>
                        <a:pt x="0" y="21"/>
                        <a:pt x="2" y="13"/>
                        <a:pt x="5" y="8"/>
                      </a:cubicBezTo>
                      <a:cubicBezTo>
                        <a:pt x="9" y="3"/>
                        <a:pt x="14" y="0"/>
                        <a:pt x="20" y="0"/>
                      </a:cubicBezTo>
                      <a:cubicBezTo>
                        <a:pt x="33" y="0"/>
                        <a:pt x="39" y="10"/>
                        <a:pt x="39" y="30"/>
                      </a:cubicBezTo>
                      <a:cubicBezTo>
                        <a:pt x="39" y="40"/>
                        <a:pt x="38" y="47"/>
                        <a:pt x="34" y="52"/>
                      </a:cubicBezTo>
                      <a:cubicBezTo>
                        <a:pt x="30" y="57"/>
                        <a:pt x="25" y="60"/>
                        <a:pt x="19" y="60"/>
                      </a:cubicBezTo>
                      <a:close/>
                      <a:moveTo>
                        <a:pt x="20" y="8"/>
                      </a:moveTo>
                      <a:cubicBezTo>
                        <a:pt x="13" y="8"/>
                        <a:pt x="9" y="16"/>
                        <a:pt x="9" y="31"/>
                      </a:cubicBezTo>
                      <a:cubicBezTo>
                        <a:pt x="9" y="45"/>
                        <a:pt x="13" y="52"/>
                        <a:pt x="20" y="52"/>
                      </a:cubicBezTo>
                      <a:cubicBezTo>
                        <a:pt x="26" y="52"/>
                        <a:pt x="30" y="45"/>
                        <a:pt x="30" y="31"/>
                      </a:cubicBezTo>
                      <a:cubicBezTo>
                        <a:pt x="30" y="15"/>
                        <a:pt x="26" y="8"/>
                        <a:pt x="2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27" name="Group 126"/>
              <p:cNvGrpSpPr/>
              <p:nvPr/>
            </p:nvGrpSpPr>
            <p:grpSpPr>
              <a:xfrm>
                <a:off x="8616736" y="5375377"/>
                <a:ext cx="702773" cy="827459"/>
                <a:chOff x="5433800" y="4790767"/>
                <a:chExt cx="1264119" cy="1488399"/>
              </a:xfrm>
              <a:effectLst/>
            </p:grpSpPr>
            <p:sp>
              <p:nvSpPr>
                <p:cNvPr id="8" name="Oval 7"/>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nvGrpSpPr>
              <p:cNvPr id="128" name="Group 127"/>
              <p:cNvGrpSpPr/>
              <p:nvPr/>
            </p:nvGrpSpPr>
            <p:grpSpPr>
              <a:xfrm>
                <a:off x="9847006" y="5354227"/>
                <a:ext cx="506203" cy="596014"/>
                <a:chOff x="5433800" y="4790767"/>
                <a:chExt cx="1264119" cy="1488399"/>
              </a:xfrm>
              <a:effectLst/>
            </p:grpSpPr>
            <p:sp>
              <p:nvSpPr>
                <p:cNvPr id="129" name="Oval 128"/>
                <p:cNvSpPr/>
                <p:nvPr/>
              </p:nvSpPr>
              <p:spPr bwMode="auto">
                <a:xfrm>
                  <a:off x="5528497" y="4840966"/>
                  <a:ext cx="1067290" cy="342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06"/>
                <p:cNvSpPr>
                  <a:spLocks noEditPoints="1"/>
                </p:cNvSpPr>
                <p:nvPr/>
              </p:nvSpPr>
              <p:spPr bwMode="auto">
                <a:xfrm>
                  <a:off x="5433800" y="4790767"/>
                  <a:ext cx="1264119" cy="1488399"/>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grpSp>
      <p:sp>
        <p:nvSpPr>
          <p:cNvPr id="2" name="Title 1"/>
          <p:cNvSpPr>
            <a:spLocks noGrp="1"/>
          </p:cNvSpPr>
          <p:nvPr>
            <p:ph type="title" idx="4294967295"/>
          </p:nvPr>
        </p:nvSpPr>
        <p:spPr>
          <a:xfrm>
            <a:off x="1111250" y="342900"/>
            <a:ext cx="11080750" cy="957263"/>
          </a:xfrm>
          <a:prstGeom prst="rect">
            <a:avLst/>
          </a:prstGeom>
        </p:spPr>
        <p:txBody>
          <a:bodyPr/>
          <a:lstStyle/>
          <a:p>
            <a:r>
              <a:rPr lang="en-US" sz="4800" dirty="0"/>
              <a:t>Enhance data protection and compliance </a:t>
            </a:r>
          </a:p>
        </p:txBody>
      </p:sp>
      <p:sp>
        <p:nvSpPr>
          <p:cNvPr id="46" name="TextBox 45"/>
          <p:cNvSpPr txBox="1"/>
          <p:nvPr/>
        </p:nvSpPr>
        <p:spPr>
          <a:xfrm>
            <a:off x="10505373" y="6264550"/>
            <a:ext cx="184730" cy="646331"/>
          </a:xfrm>
          <a:prstGeom prst="rect">
            <a:avLst/>
          </a:prstGeom>
          <a:noFill/>
        </p:spPr>
        <p:txBody>
          <a:bodyPr wrap="none" rtlCol="0">
            <a:spAutoFit/>
          </a:bodyPr>
          <a:lstStyle/>
          <a:p>
            <a:pPr algn="r"/>
            <a:endParaRPr lang="en-US" sz="3600" b="1" dirty="0">
              <a:solidFill>
                <a:srgbClr val="D0E6B8"/>
              </a:solidFill>
            </a:endParaRPr>
          </a:p>
        </p:txBody>
      </p:sp>
      <p:grpSp>
        <p:nvGrpSpPr>
          <p:cNvPr id="165" name="Group 164"/>
          <p:cNvGrpSpPr/>
          <p:nvPr/>
        </p:nvGrpSpPr>
        <p:grpSpPr>
          <a:xfrm>
            <a:off x="7383102" y="5168936"/>
            <a:ext cx="908118" cy="1039330"/>
            <a:chOff x="8908825" y="4457141"/>
            <a:chExt cx="1325107" cy="1516569"/>
          </a:xfrm>
        </p:grpSpPr>
        <p:grpSp>
          <p:nvGrpSpPr>
            <p:cNvPr id="54" name="Group 53"/>
            <p:cNvGrpSpPr/>
            <p:nvPr/>
          </p:nvGrpSpPr>
          <p:grpSpPr>
            <a:xfrm>
              <a:off x="8908825" y="4457141"/>
              <a:ext cx="1325107" cy="1516569"/>
              <a:chOff x="9692489" y="5620149"/>
              <a:chExt cx="837737" cy="958779"/>
            </a:xfrm>
            <a:solidFill>
              <a:srgbClr val="2E75B6"/>
            </a:solidFill>
          </p:grpSpPr>
          <p:sp>
            <p:nvSpPr>
              <p:cNvPr id="55" name="Freeform 10"/>
              <p:cNvSpPr>
                <a:spLocks/>
              </p:cNvSpPr>
              <p:nvPr/>
            </p:nvSpPr>
            <p:spPr bwMode="auto">
              <a:xfrm>
                <a:off x="9692489" y="5620149"/>
                <a:ext cx="837737" cy="958779"/>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0"/>
              <p:cNvSpPr>
                <a:spLocks/>
              </p:cNvSpPr>
              <p:nvPr/>
            </p:nvSpPr>
            <p:spPr bwMode="auto">
              <a:xfrm>
                <a:off x="9765190" y="5703355"/>
                <a:ext cx="692335" cy="792366"/>
              </a:xfrm>
              <a:custGeom>
                <a:avLst/>
                <a:gdLst>
                  <a:gd name="T0" fmla="*/ 3618 w 4193"/>
                  <a:gd name="T1" fmla="*/ 3 h 4800"/>
                  <a:gd name="T2" fmla="*/ 3627 w 4193"/>
                  <a:gd name="T3" fmla="*/ 10 h 4800"/>
                  <a:gd name="T4" fmla="*/ 3635 w 4193"/>
                  <a:gd name="T5" fmla="*/ 22 h 4800"/>
                  <a:gd name="T6" fmla="*/ 3793 w 4193"/>
                  <a:gd name="T7" fmla="*/ 289 h 4800"/>
                  <a:gd name="T8" fmla="*/ 3927 w 4193"/>
                  <a:gd name="T9" fmla="*/ 563 h 4800"/>
                  <a:gd name="T10" fmla="*/ 4037 w 4193"/>
                  <a:gd name="T11" fmla="*/ 845 h 4800"/>
                  <a:gd name="T12" fmla="*/ 4119 w 4193"/>
                  <a:gd name="T13" fmla="*/ 1134 h 4800"/>
                  <a:gd name="T14" fmla="*/ 4171 w 4193"/>
                  <a:gd name="T15" fmla="*/ 1432 h 4800"/>
                  <a:gd name="T16" fmla="*/ 4193 w 4193"/>
                  <a:gd name="T17" fmla="*/ 1737 h 4800"/>
                  <a:gd name="T18" fmla="*/ 4184 w 4193"/>
                  <a:gd name="T19" fmla="*/ 2049 h 4800"/>
                  <a:gd name="T20" fmla="*/ 4152 w 4193"/>
                  <a:gd name="T21" fmla="*/ 2353 h 4800"/>
                  <a:gd name="T22" fmla="*/ 4095 w 4193"/>
                  <a:gd name="T23" fmla="*/ 2647 h 4800"/>
                  <a:gd name="T24" fmla="*/ 4015 w 4193"/>
                  <a:gd name="T25" fmla="*/ 2932 h 4800"/>
                  <a:gd name="T26" fmla="*/ 3910 w 4193"/>
                  <a:gd name="T27" fmla="*/ 3206 h 4800"/>
                  <a:gd name="T28" fmla="*/ 3777 w 4193"/>
                  <a:gd name="T29" fmla="*/ 3470 h 4800"/>
                  <a:gd name="T30" fmla="*/ 3616 w 4193"/>
                  <a:gd name="T31" fmla="*/ 3722 h 4800"/>
                  <a:gd name="T32" fmla="*/ 3465 w 4193"/>
                  <a:gd name="T33" fmla="*/ 3920 h 4800"/>
                  <a:gd name="T34" fmla="*/ 3333 w 4193"/>
                  <a:gd name="T35" fmla="*/ 4064 h 4800"/>
                  <a:gd name="T36" fmla="*/ 3142 w 4193"/>
                  <a:gd name="T37" fmla="*/ 4247 h 4800"/>
                  <a:gd name="T38" fmla="*/ 2939 w 4193"/>
                  <a:gd name="T39" fmla="*/ 4405 h 4800"/>
                  <a:gd name="T40" fmla="*/ 2726 w 4193"/>
                  <a:gd name="T41" fmla="*/ 4540 h 4800"/>
                  <a:gd name="T42" fmla="*/ 2498 w 4193"/>
                  <a:gd name="T43" fmla="*/ 4656 h 4800"/>
                  <a:gd name="T44" fmla="*/ 2262 w 4193"/>
                  <a:gd name="T45" fmla="*/ 4753 h 4800"/>
                  <a:gd name="T46" fmla="*/ 2116 w 4193"/>
                  <a:gd name="T47" fmla="*/ 4800 h 4800"/>
                  <a:gd name="T48" fmla="*/ 2065 w 4193"/>
                  <a:gd name="T49" fmla="*/ 4796 h 4800"/>
                  <a:gd name="T50" fmla="*/ 1894 w 4193"/>
                  <a:gd name="T51" fmla="*/ 4737 h 4800"/>
                  <a:gd name="T52" fmla="*/ 1615 w 4193"/>
                  <a:gd name="T53" fmla="*/ 4615 h 4800"/>
                  <a:gd name="T54" fmla="*/ 1360 w 4193"/>
                  <a:gd name="T55" fmla="*/ 4472 h 4800"/>
                  <a:gd name="T56" fmla="*/ 1126 w 4193"/>
                  <a:gd name="T57" fmla="*/ 4307 h 4800"/>
                  <a:gd name="T58" fmla="*/ 913 w 4193"/>
                  <a:gd name="T59" fmla="*/ 4121 h 4800"/>
                  <a:gd name="T60" fmla="*/ 722 w 4193"/>
                  <a:gd name="T61" fmla="*/ 3914 h 4800"/>
                  <a:gd name="T62" fmla="*/ 553 w 4193"/>
                  <a:gd name="T63" fmla="*/ 3686 h 4800"/>
                  <a:gd name="T64" fmla="*/ 404 w 4193"/>
                  <a:gd name="T65" fmla="*/ 3438 h 4800"/>
                  <a:gd name="T66" fmla="*/ 277 w 4193"/>
                  <a:gd name="T67" fmla="*/ 3170 h 4800"/>
                  <a:gd name="T68" fmla="*/ 170 w 4193"/>
                  <a:gd name="T69" fmla="*/ 2881 h 4800"/>
                  <a:gd name="T70" fmla="*/ 75 w 4193"/>
                  <a:gd name="T71" fmla="*/ 2529 h 4800"/>
                  <a:gd name="T72" fmla="*/ 19 w 4193"/>
                  <a:gd name="T73" fmla="*/ 2182 h 4800"/>
                  <a:gd name="T74" fmla="*/ 0 w 4193"/>
                  <a:gd name="T75" fmla="*/ 1840 h 4800"/>
                  <a:gd name="T76" fmla="*/ 19 w 4193"/>
                  <a:gd name="T77" fmla="*/ 1502 h 4800"/>
                  <a:gd name="T78" fmla="*/ 73 w 4193"/>
                  <a:gd name="T79" fmla="*/ 1169 h 4800"/>
                  <a:gd name="T80" fmla="*/ 163 w 4193"/>
                  <a:gd name="T81" fmla="*/ 841 h 4800"/>
                  <a:gd name="T82" fmla="*/ 290 w 4193"/>
                  <a:gd name="T83" fmla="*/ 518 h 4800"/>
                  <a:gd name="T84" fmla="*/ 453 w 4193"/>
                  <a:gd name="T85" fmla="*/ 199 h 4800"/>
                  <a:gd name="T86" fmla="*/ 569 w 4193"/>
                  <a:gd name="T87" fmla="*/ 7 h 4800"/>
                  <a:gd name="T88" fmla="*/ 576 w 4193"/>
                  <a:gd name="T89" fmla="*/ 2 h 4800"/>
                  <a:gd name="T90" fmla="*/ 729 w 4193"/>
                  <a:gd name="T91" fmla="*/ 42 h 4800"/>
                  <a:gd name="T92" fmla="*/ 1026 w 4193"/>
                  <a:gd name="T93" fmla="*/ 101 h 4800"/>
                  <a:gd name="T94" fmla="*/ 1320 w 4193"/>
                  <a:gd name="T95" fmla="*/ 123 h 4800"/>
                  <a:gd name="T96" fmla="*/ 1615 w 4193"/>
                  <a:gd name="T97" fmla="*/ 105 h 4800"/>
                  <a:gd name="T98" fmla="*/ 1910 w 4193"/>
                  <a:gd name="T99" fmla="*/ 50 h 4800"/>
                  <a:gd name="T100" fmla="*/ 2084 w 4193"/>
                  <a:gd name="T101" fmla="*/ 2 h 4800"/>
                  <a:gd name="T102" fmla="*/ 2139 w 4193"/>
                  <a:gd name="T103" fmla="*/ 7 h 4800"/>
                  <a:gd name="T104" fmla="*/ 2434 w 4193"/>
                  <a:gd name="T105" fmla="*/ 82 h 4800"/>
                  <a:gd name="T106" fmla="*/ 2728 w 4193"/>
                  <a:gd name="T107" fmla="*/ 118 h 4800"/>
                  <a:gd name="T108" fmla="*/ 3022 w 4193"/>
                  <a:gd name="T109" fmla="*/ 115 h 4800"/>
                  <a:gd name="T110" fmla="*/ 3319 w 4193"/>
                  <a:gd name="T111" fmla="*/ 76 h 4800"/>
                  <a:gd name="T112" fmla="*/ 3615 w 4193"/>
                  <a:gd name="T113" fmla="*/ 0 h 4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93" h="4800">
                    <a:moveTo>
                      <a:pt x="3615" y="0"/>
                    </a:moveTo>
                    <a:lnTo>
                      <a:pt x="3618" y="3"/>
                    </a:lnTo>
                    <a:lnTo>
                      <a:pt x="3622" y="6"/>
                    </a:lnTo>
                    <a:lnTo>
                      <a:pt x="3627" y="10"/>
                    </a:lnTo>
                    <a:lnTo>
                      <a:pt x="3631" y="16"/>
                    </a:lnTo>
                    <a:lnTo>
                      <a:pt x="3635" y="22"/>
                    </a:lnTo>
                    <a:lnTo>
                      <a:pt x="3717" y="155"/>
                    </a:lnTo>
                    <a:lnTo>
                      <a:pt x="3793" y="289"/>
                    </a:lnTo>
                    <a:lnTo>
                      <a:pt x="3863" y="425"/>
                    </a:lnTo>
                    <a:lnTo>
                      <a:pt x="3927" y="563"/>
                    </a:lnTo>
                    <a:lnTo>
                      <a:pt x="3986" y="702"/>
                    </a:lnTo>
                    <a:lnTo>
                      <a:pt x="4037" y="845"/>
                    </a:lnTo>
                    <a:lnTo>
                      <a:pt x="4081" y="988"/>
                    </a:lnTo>
                    <a:lnTo>
                      <a:pt x="4119" y="1134"/>
                    </a:lnTo>
                    <a:lnTo>
                      <a:pt x="4149" y="1281"/>
                    </a:lnTo>
                    <a:lnTo>
                      <a:pt x="4171" y="1432"/>
                    </a:lnTo>
                    <a:lnTo>
                      <a:pt x="4187" y="1583"/>
                    </a:lnTo>
                    <a:lnTo>
                      <a:pt x="4193" y="1737"/>
                    </a:lnTo>
                    <a:lnTo>
                      <a:pt x="4193" y="1893"/>
                    </a:lnTo>
                    <a:lnTo>
                      <a:pt x="4184" y="2049"/>
                    </a:lnTo>
                    <a:lnTo>
                      <a:pt x="4171" y="2201"/>
                    </a:lnTo>
                    <a:lnTo>
                      <a:pt x="4152" y="2353"/>
                    </a:lnTo>
                    <a:lnTo>
                      <a:pt x="4127" y="2501"/>
                    </a:lnTo>
                    <a:lnTo>
                      <a:pt x="4095" y="2647"/>
                    </a:lnTo>
                    <a:lnTo>
                      <a:pt x="4059" y="2790"/>
                    </a:lnTo>
                    <a:lnTo>
                      <a:pt x="4015" y="2932"/>
                    </a:lnTo>
                    <a:lnTo>
                      <a:pt x="3965" y="3071"/>
                    </a:lnTo>
                    <a:lnTo>
                      <a:pt x="3910" y="3206"/>
                    </a:lnTo>
                    <a:lnTo>
                      <a:pt x="3847" y="3339"/>
                    </a:lnTo>
                    <a:lnTo>
                      <a:pt x="3777" y="3470"/>
                    </a:lnTo>
                    <a:lnTo>
                      <a:pt x="3700" y="3597"/>
                    </a:lnTo>
                    <a:lnTo>
                      <a:pt x="3616" y="3722"/>
                    </a:lnTo>
                    <a:lnTo>
                      <a:pt x="3526" y="3843"/>
                    </a:lnTo>
                    <a:lnTo>
                      <a:pt x="3465" y="3920"/>
                    </a:lnTo>
                    <a:lnTo>
                      <a:pt x="3402" y="3994"/>
                    </a:lnTo>
                    <a:lnTo>
                      <a:pt x="3333" y="4064"/>
                    </a:lnTo>
                    <a:lnTo>
                      <a:pt x="3237" y="4161"/>
                    </a:lnTo>
                    <a:lnTo>
                      <a:pt x="3142" y="4247"/>
                    </a:lnTo>
                    <a:lnTo>
                      <a:pt x="3043" y="4329"/>
                    </a:lnTo>
                    <a:lnTo>
                      <a:pt x="2939" y="4405"/>
                    </a:lnTo>
                    <a:lnTo>
                      <a:pt x="2834" y="4475"/>
                    </a:lnTo>
                    <a:lnTo>
                      <a:pt x="2726" y="4540"/>
                    </a:lnTo>
                    <a:lnTo>
                      <a:pt x="2614" y="4600"/>
                    </a:lnTo>
                    <a:lnTo>
                      <a:pt x="2498" y="4656"/>
                    </a:lnTo>
                    <a:lnTo>
                      <a:pt x="2382" y="4707"/>
                    </a:lnTo>
                    <a:lnTo>
                      <a:pt x="2262" y="4753"/>
                    </a:lnTo>
                    <a:lnTo>
                      <a:pt x="2139" y="4794"/>
                    </a:lnTo>
                    <a:lnTo>
                      <a:pt x="2116" y="4800"/>
                    </a:lnTo>
                    <a:lnTo>
                      <a:pt x="2091" y="4800"/>
                    </a:lnTo>
                    <a:lnTo>
                      <a:pt x="2065" y="4796"/>
                    </a:lnTo>
                    <a:lnTo>
                      <a:pt x="2040" y="4790"/>
                    </a:lnTo>
                    <a:lnTo>
                      <a:pt x="1894" y="4737"/>
                    </a:lnTo>
                    <a:lnTo>
                      <a:pt x="1753" y="4679"/>
                    </a:lnTo>
                    <a:lnTo>
                      <a:pt x="1615" y="4615"/>
                    </a:lnTo>
                    <a:lnTo>
                      <a:pt x="1485" y="4546"/>
                    </a:lnTo>
                    <a:lnTo>
                      <a:pt x="1360" y="4472"/>
                    </a:lnTo>
                    <a:lnTo>
                      <a:pt x="1240" y="4393"/>
                    </a:lnTo>
                    <a:lnTo>
                      <a:pt x="1126" y="4307"/>
                    </a:lnTo>
                    <a:lnTo>
                      <a:pt x="1017" y="4216"/>
                    </a:lnTo>
                    <a:lnTo>
                      <a:pt x="913" y="4121"/>
                    </a:lnTo>
                    <a:lnTo>
                      <a:pt x="815" y="4021"/>
                    </a:lnTo>
                    <a:lnTo>
                      <a:pt x="722" y="3914"/>
                    </a:lnTo>
                    <a:lnTo>
                      <a:pt x="634" y="3803"/>
                    </a:lnTo>
                    <a:lnTo>
                      <a:pt x="553" y="3686"/>
                    </a:lnTo>
                    <a:lnTo>
                      <a:pt x="475" y="3565"/>
                    </a:lnTo>
                    <a:lnTo>
                      <a:pt x="404" y="3438"/>
                    </a:lnTo>
                    <a:lnTo>
                      <a:pt x="338" y="3307"/>
                    </a:lnTo>
                    <a:lnTo>
                      <a:pt x="277" y="3170"/>
                    </a:lnTo>
                    <a:lnTo>
                      <a:pt x="221" y="3028"/>
                    </a:lnTo>
                    <a:lnTo>
                      <a:pt x="170" y="2881"/>
                    </a:lnTo>
                    <a:lnTo>
                      <a:pt x="119" y="2704"/>
                    </a:lnTo>
                    <a:lnTo>
                      <a:pt x="75" y="2529"/>
                    </a:lnTo>
                    <a:lnTo>
                      <a:pt x="43" y="2356"/>
                    </a:lnTo>
                    <a:lnTo>
                      <a:pt x="19" y="2182"/>
                    </a:lnTo>
                    <a:lnTo>
                      <a:pt x="5" y="2011"/>
                    </a:lnTo>
                    <a:lnTo>
                      <a:pt x="0" y="1840"/>
                    </a:lnTo>
                    <a:lnTo>
                      <a:pt x="4" y="1671"/>
                    </a:lnTo>
                    <a:lnTo>
                      <a:pt x="19" y="1502"/>
                    </a:lnTo>
                    <a:lnTo>
                      <a:pt x="40" y="1335"/>
                    </a:lnTo>
                    <a:lnTo>
                      <a:pt x="73" y="1169"/>
                    </a:lnTo>
                    <a:lnTo>
                      <a:pt x="113" y="1004"/>
                    </a:lnTo>
                    <a:lnTo>
                      <a:pt x="163" y="841"/>
                    </a:lnTo>
                    <a:lnTo>
                      <a:pt x="223" y="679"/>
                    </a:lnTo>
                    <a:lnTo>
                      <a:pt x="290" y="518"/>
                    </a:lnTo>
                    <a:lnTo>
                      <a:pt x="367" y="358"/>
                    </a:lnTo>
                    <a:lnTo>
                      <a:pt x="453" y="199"/>
                    </a:lnTo>
                    <a:lnTo>
                      <a:pt x="547" y="41"/>
                    </a:lnTo>
                    <a:lnTo>
                      <a:pt x="569" y="7"/>
                    </a:lnTo>
                    <a:lnTo>
                      <a:pt x="573" y="4"/>
                    </a:lnTo>
                    <a:lnTo>
                      <a:pt x="576" y="2"/>
                    </a:lnTo>
                    <a:lnTo>
                      <a:pt x="580" y="0"/>
                    </a:lnTo>
                    <a:lnTo>
                      <a:pt x="729" y="42"/>
                    </a:lnTo>
                    <a:lnTo>
                      <a:pt x="877" y="76"/>
                    </a:lnTo>
                    <a:lnTo>
                      <a:pt x="1026" y="101"/>
                    </a:lnTo>
                    <a:lnTo>
                      <a:pt x="1173" y="115"/>
                    </a:lnTo>
                    <a:lnTo>
                      <a:pt x="1320" y="123"/>
                    </a:lnTo>
                    <a:lnTo>
                      <a:pt x="1468" y="118"/>
                    </a:lnTo>
                    <a:lnTo>
                      <a:pt x="1615" y="105"/>
                    </a:lnTo>
                    <a:lnTo>
                      <a:pt x="1763" y="83"/>
                    </a:lnTo>
                    <a:lnTo>
                      <a:pt x="1910" y="50"/>
                    </a:lnTo>
                    <a:lnTo>
                      <a:pt x="2056" y="6"/>
                    </a:lnTo>
                    <a:lnTo>
                      <a:pt x="2084" y="2"/>
                    </a:lnTo>
                    <a:lnTo>
                      <a:pt x="2113" y="2"/>
                    </a:lnTo>
                    <a:lnTo>
                      <a:pt x="2139" y="7"/>
                    </a:lnTo>
                    <a:lnTo>
                      <a:pt x="2287" y="50"/>
                    </a:lnTo>
                    <a:lnTo>
                      <a:pt x="2434" y="82"/>
                    </a:lnTo>
                    <a:lnTo>
                      <a:pt x="2582" y="105"/>
                    </a:lnTo>
                    <a:lnTo>
                      <a:pt x="2728" y="118"/>
                    </a:lnTo>
                    <a:lnTo>
                      <a:pt x="2875" y="121"/>
                    </a:lnTo>
                    <a:lnTo>
                      <a:pt x="3022" y="115"/>
                    </a:lnTo>
                    <a:lnTo>
                      <a:pt x="3170" y="101"/>
                    </a:lnTo>
                    <a:lnTo>
                      <a:pt x="3319" y="76"/>
                    </a:lnTo>
                    <a:lnTo>
                      <a:pt x="3466" y="42"/>
                    </a:lnTo>
                    <a:lnTo>
                      <a:pt x="3615" y="0"/>
                    </a:lnTo>
                    <a:close/>
                  </a:path>
                </a:pathLst>
              </a:custGeom>
              <a:grpFill/>
              <a:ln w="28575">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pic>
          <p:nvPicPr>
            <p:cNvPr id="164" name="Picture 1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300941" y="4910380"/>
              <a:ext cx="548133" cy="479138"/>
            </a:xfrm>
            <a:prstGeom prst="rect">
              <a:avLst/>
            </a:prstGeom>
          </p:spPr>
        </p:pic>
      </p:grpSp>
    </p:spTree>
    <p:extLst>
      <p:ext uri="{BB962C8B-B14F-4D97-AF65-F5344CB8AC3E}">
        <p14:creationId xmlns:p14="http://schemas.microsoft.com/office/powerpoint/2010/main" val="36375754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p:cTn id="7" dur="500" fill="hold"/>
                                        <p:tgtEl>
                                          <p:spTgt spid="165"/>
                                        </p:tgtEl>
                                        <p:attrNameLst>
                                          <p:attrName>ppt_w</p:attrName>
                                        </p:attrNameLst>
                                      </p:cBhvr>
                                      <p:tavLst>
                                        <p:tav tm="0">
                                          <p:val>
                                            <p:fltVal val="0"/>
                                          </p:val>
                                        </p:tav>
                                        <p:tav tm="100000">
                                          <p:val>
                                            <p:strVal val="#ppt_w"/>
                                          </p:val>
                                        </p:tav>
                                      </p:tavLst>
                                    </p:anim>
                                    <p:anim calcmode="lin" valueType="num">
                                      <p:cBhvr>
                                        <p:cTn id="8" dur="500" fill="hold"/>
                                        <p:tgtEl>
                                          <p:spTgt spid="165"/>
                                        </p:tgtEl>
                                        <p:attrNameLst>
                                          <p:attrName>ppt_h</p:attrName>
                                        </p:attrNameLst>
                                      </p:cBhvr>
                                      <p:tavLst>
                                        <p:tav tm="0">
                                          <p:val>
                                            <p:fltVal val="0"/>
                                          </p:val>
                                        </p:tav>
                                        <p:tav tm="100000">
                                          <p:val>
                                            <p:strVal val="#ppt_h"/>
                                          </p:val>
                                        </p:tav>
                                      </p:tavLst>
                                    </p:anim>
                                    <p:animEffect transition="in" filter="fade">
                                      <p:cBhvr>
                                        <p:cTn id="9"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Resource Manager</a:t>
            </a:r>
            <a:endParaRPr lang="en-US" dirty="0"/>
          </a:p>
        </p:txBody>
      </p:sp>
    </p:spTree>
    <p:extLst>
      <p:ext uri="{BB962C8B-B14F-4D97-AF65-F5344CB8AC3E}">
        <p14:creationId xmlns:p14="http://schemas.microsoft.com/office/powerpoint/2010/main" val="22623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Overview</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Application Lifecycle Container</a:t>
            </a:r>
          </a:p>
          <a:p>
            <a:r>
              <a:rPr lang="en-US" sz="3200" dirty="0" smtClean="0"/>
              <a:t>Available </a:t>
            </a:r>
            <a:r>
              <a:rPr lang="en-US" sz="3200" dirty="0"/>
              <a:t>in Preview </a:t>
            </a:r>
            <a:r>
              <a:rPr lang="en-US" sz="3200" dirty="0" smtClean="0"/>
              <a:t>Portal</a:t>
            </a:r>
          </a:p>
          <a:p>
            <a:r>
              <a:rPr lang="en-US" sz="3200" dirty="0" smtClean="0"/>
              <a:t>Consistent Management Layer</a:t>
            </a:r>
          </a:p>
          <a:p>
            <a:r>
              <a:rPr lang="en-US" sz="3200" dirty="0"/>
              <a:t>Resources are created </a:t>
            </a:r>
            <a:r>
              <a:rPr lang="en-US" sz="3200" dirty="0" smtClean="0"/>
              <a:t>into a Resource Group </a:t>
            </a:r>
            <a:r>
              <a:rPr lang="en-US" sz="3200" dirty="0"/>
              <a:t>explicitly</a:t>
            </a:r>
          </a:p>
          <a:p>
            <a:pPr lvl="1"/>
            <a:r>
              <a:rPr lang="en-US" sz="2400" dirty="0"/>
              <a:t>ARM Template (JSON)</a:t>
            </a:r>
          </a:p>
          <a:p>
            <a:pPr lvl="1"/>
            <a:r>
              <a:rPr lang="en-US" sz="2400" dirty="0" smtClean="0"/>
              <a:t>PowerShell</a:t>
            </a:r>
            <a:endParaRPr lang="en-US" sz="2400" dirty="0"/>
          </a:p>
          <a:p>
            <a:pPr lvl="1"/>
            <a:r>
              <a:rPr lang="en-US" sz="2400" dirty="0"/>
              <a:t>Azure CLI </a:t>
            </a:r>
            <a:r>
              <a:rPr lang="en-US" sz="2400" dirty="0" smtClean="0"/>
              <a:t>tools</a:t>
            </a:r>
          </a:p>
          <a:p>
            <a:pPr lvl="1"/>
            <a:r>
              <a:rPr lang="en-US" sz="2400" dirty="0" smtClean="0"/>
              <a:t>Portal creation experience coming soon </a:t>
            </a:r>
            <a:endParaRPr lang="en-US" sz="2400" dirty="0"/>
          </a:p>
          <a:p>
            <a:pPr marL="0" indent="0">
              <a:buNone/>
            </a:pPr>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63020478"/>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Groups</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3200" dirty="0" smtClean="0"/>
              <a:t>Containers of multiple Resources</a:t>
            </a:r>
          </a:p>
          <a:p>
            <a:r>
              <a:rPr lang="en-US" sz="3200" dirty="0" smtClean="0"/>
              <a:t>Every Resource must exist in one and only one Resource Group</a:t>
            </a:r>
          </a:p>
          <a:p>
            <a:r>
              <a:rPr lang="en-US" sz="3200" dirty="0" smtClean="0"/>
              <a:t>Unit of management</a:t>
            </a:r>
          </a:p>
          <a:p>
            <a:pPr lvl="1"/>
            <a:r>
              <a:rPr lang="en-US" sz="3200" dirty="0" smtClean="0"/>
              <a:t>Lifecycle</a:t>
            </a:r>
          </a:p>
          <a:p>
            <a:pPr lvl="1"/>
            <a:r>
              <a:rPr lang="en-US" sz="3200" dirty="0" smtClean="0"/>
              <a:t>Identity</a:t>
            </a:r>
          </a:p>
          <a:p>
            <a:pPr lvl="1"/>
            <a:r>
              <a:rPr lang="en-US" sz="3200" dirty="0" smtClean="0"/>
              <a:t>Grouping</a:t>
            </a:r>
          </a:p>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5053454" y="3006929"/>
            <a:ext cx="6165952" cy="3324703"/>
          </a:xfrm>
          <a:prstGeom prst="rect">
            <a:avLst/>
          </a:prstGeom>
        </p:spPr>
      </p:pic>
    </p:spTree>
    <p:extLst>
      <p:ext uri="{BB962C8B-B14F-4D97-AF65-F5344CB8AC3E}">
        <p14:creationId xmlns:p14="http://schemas.microsoft.com/office/powerpoint/2010/main" val="2753809153"/>
      </p:ext>
    </p:extLst>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Azure Resource Manager Templates</a:t>
            </a:r>
            <a:endParaRPr lang="en-US" dirty="0"/>
          </a:p>
        </p:txBody>
      </p:sp>
      <p:sp>
        <p:nvSpPr>
          <p:cNvPr id="3" name="Content Placeholder 2"/>
          <p:cNvSpPr>
            <a:spLocks noGrp="1"/>
          </p:cNvSpPr>
          <p:nvPr>
            <p:ph sz="quarter" idx="10"/>
          </p:nvPr>
        </p:nvSpPr>
        <p:spPr>
          <a:prstGeom prst="rect">
            <a:avLst/>
          </a:prstGeom>
        </p:spPr>
        <p:txBody>
          <a:bodyPr>
            <a:noAutofit/>
          </a:bodyPr>
          <a:lstStyle/>
          <a:p>
            <a:pPr lvl="1"/>
            <a:endParaRPr lang="en-US" sz="3200" dirty="0" smtClean="0"/>
          </a:p>
          <a:p>
            <a:endParaRPr lang="en-US" sz="3200" dirty="0"/>
          </a:p>
          <a:p>
            <a:pPr marL="336076" lvl="1" indent="0">
              <a:buNone/>
            </a:pPr>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4"/>
          <p:cNvGrpSpPr>
            <a:grpSpLocks noChangeAspect="1"/>
          </p:cNvGrpSpPr>
          <p:nvPr/>
        </p:nvGrpSpPr>
        <p:grpSpPr bwMode="auto">
          <a:xfrm>
            <a:off x="6402308" y="1900416"/>
            <a:ext cx="5371770" cy="4452621"/>
            <a:chOff x="2863" y="318"/>
            <a:chExt cx="4354" cy="3609"/>
          </a:xfrm>
        </p:grpSpPr>
        <p:sp>
          <p:nvSpPr>
            <p:cNvPr id="7"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9"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0"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1"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5"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6"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1"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2"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3"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8" name="Rectangle 54"/>
            <p:cNvSpPr>
              <a:spLocks noChangeArrowheads="1"/>
            </p:cNvSpPr>
            <p:nvPr/>
          </p:nvSpPr>
          <p:spPr bwMode="auto">
            <a:xfrm>
              <a:off x="4731" y="523"/>
              <a:ext cx="57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SQL-A</a:t>
              </a:r>
              <a:endParaRPr lang="en-US" altLang="en-US" sz="1400" dirty="0">
                <a:solidFill>
                  <a:srgbClr val="00B0F0"/>
                </a:solidFill>
              </a:endParaRPr>
            </a:p>
          </p:txBody>
        </p:sp>
        <p:sp>
          <p:nvSpPr>
            <p:cNvPr id="59" name="Rectangle 55"/>
            <p:cNvSpPr>
              <a:spLocks noChangeArrowheads="1"/>
            </p:cNvSpPr>
            <p:nvPr/>
          </p:nvSpPr>
          <p:spPr bwMode="auto">
            <a:xfrm>
              <a:off x="4671" y="738"/>
              <a:ext cx="713"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000" dirty="0">
                  <a:solidFill>
                    <a:srgbClr val="414042"/>
                  </a:solidFill>
                  <a:latin typeface="Segoe Pro Display Light" panose="020B0302040504020203" pitchFamily="34" charset="0"/>
                </a:rPr>
                <a:t>Website</a:t>
              </a:r>
              <a:endParaRPr lang="en-US" altLang="en-US" sz="1400" dirty="0">
                <a:solidFill>
                  <a:srgbClr val="00B0F0"/>
                </a:solidFill>
              </a:endParaRPr>
            </a:p>
          </p:txBody>
        </p:sp>
        <p:sp>
          <p:nvSpPr>
            <p:cNvPr id="60" name="Rectangle 56"/>
            <p:cNvSpPr>
              <a:spLocks noChangeArrowheads="1"/>
            </p:cNvSpPr>
            <p:nvPr/>
          </p:nvSpPr>
          <p:spPr bwMode="auto">
            <a:xfrm>
              <a:off x="4740" y="1020"/>
              <a:ext cx="573"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225"/>
              <a:r>
                <a:rPr lang="en-US" altLang="en-US" sz="800" b="1" dirty="0">
                  <a:solidFill>
                    <a:srgbClr val="414042"/>
                  </a:solidFill>
                  <a:latin typeface="Segoe Pro Display Semibold" panose="020B0702040504020203" pitchFamily="34" charset="0"/>
                </a:rPr>
                <a:t>[SQL CONFIG] </a:t>
              </a:r>
              <a:r>
                <a:rPr lang="en-US" altLang="en-US" sz="800" b="1" dirty="0" smtClean="0">
                  <a:solidFill>
                    <a:srgbClr val="414042"/>
                  </a:solidFill>
                  <a:latin typeface="Segoe Pro Display Semibold" panose="020B0702040504020203" pitchFamily="34" charset="0"/>
                </a:rPr>
                <a:t/>
              </a:r>
              <a:br>
                <a:rPr lang="en-US" altLang="en-US" sz="800" b="1" dirty="0" smtClean="0">
                  <a:solidFill>
                    <a:srgbClr val="414042"/>
                  </a:solidFill>
                  <a:latin typeface="Segoe Pro Display Semibold" panose="020B0702040504020203" pitchFamily="34" charset="0"/>
                </a:rPr>
              </a:br>
              <a:r>
                <a:rPr lang="en-US" altLang="en-US" sz="800" b="1" dirty="0" smtClean="0">
                  <a:solidFill>
                    <a:srgbClr val="414042"/>
                  </a:solidFill>
                  <a:latin typeface="Segoe Pro Display Semibold" panose="020B0702040504020203" pitchFamily="34" charset="0"/>
                </a:rPr>
                <a:t>VM </a:t>
              </a:r>
              <a:r>
                <a:rPr lang="en-US" altLang="en-US" sz="800" b="1" dirty="0">
                  <a:solidFill>
                    <a:srgbClr val="414042"/>
                  </a:solidFill>
                  <a:latin typeface="Segoe Pro Display Semibold" panose="020B0702040504020203" pitchFamily="34" charset="0"/>
                </a:rPr>
                <a:t>(2x)</a:t>
              </a:r>
              <a:endParaRPr lang="en-US" altLang="en-US" dirty="0">
                <a:solidFill>
                  <a:srgbClr val="00B0F0"/>
                </a:solidFill>
              </a:endParaRPr>
            </a:p>
          </p:txBody>
        </p:sp>
        <p:sp>
          <p:nvSpPr>
            <p:cNvPr id="61"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2"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3"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4" name="Rectangle 70"/>
            <p:cNvSpPr>
              <a:spLocks noChangeArrowheads="1"/>
            </p:cNvSpPr>
            <p:nvPr/>
          </p:nvSpPr>
          <p:spPr bwMode="auto">
            <a:xfrm>
              <a:off x="4665"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5"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9" name="Rectangle 75"/>
            <p:cNvSpPr>
              <a:spLocks noChangeArrowheads="1"/>
            </p:cNvSpPr>
            <p:nvPr/>
          </p:nvSpPr>
          <p:spPr bwMode="auto">
            <a:xfrm>
              <a:off x="3999" y="3702"/>
              <a:ext cx="1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a:solidFill>
                    <a:srgbClr val="FFFFFF"/>
                  </a:solidFill>
                  <a:latin typeface="Segoe UI Semibold" panose="020B0702040204020203" pitchFamily="34" charset="0"/>
                </a:rPr>
                <a:t>SQL</a:t>
              </a:r>
              <a:endParaRPr lang="en-US" altLang="en-US" dirty="0">
                <a:solidFill>
                  <a:srgbClr val="00B0F0"/>
                </a:solidFill>
              </a:endParaRPr>
            </a:p>
          </p:txBody>
        </p:sp>
        <p:sp>
          <p:nvSpPr>
            <p:cNvPr id="80" name="Rectangle 76"/>
            <p:cNvSpPr>
              <a:spLocks noChangeArrowheads="1"/>
            </p:cNvSpPr>
            <p:nvPr/>
          </p:nvSpPr>
          <p:spPr bwMode="auto">
            <a:xfrm>
              <a:off x="4204" y="3702"/>
              <a:ext cx="0"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endParaRPr lang="en-US" altLang="en-US" dirty="0">
                <a:solidFill>
                  <a:srgbClr val="00B0F0"/>
                </a:solidFill>
              </a:endParaRPr>
            </a:p>
          </p:txBody>
        </p:sp>
        <p:sp>
          <p:nvSpPr>
            <p:cNvPr id="81" name="Rectangle 77"/>
            <p:cNvSpPr>
              <a:spLocks noChangeArrowheads="1"/>
            </p:cNvSpPr>
            <p:nvPr/>
          </p:nvSpPr>
          <p:spPr bwMode="auto">
            <a:xfrm>
              <a:off x="4202" y="3702"/>
              <a:ext cx="38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b="1" dirty="0" smtClean="0">
                  <a:solidFill>
                    <a:srgbClr val="FFFFFF"/>
                  </a:solidFill>
                  <a:latin typeface="Segoe UI Semibold" panose="020B0702040204020203" pitchFamily="34" charset="0"/>
                </a:rPr>
                <a:t>CONFIG</a:t>
              </a:r>
              <a:endParaRPr lang="en-US" altLang="en-US" dirty="0">
                <a:solidFill>
                  <a:srgbClr val="00B0F0"/>
                </a:solidFill>
              </a:endParaRPr>
            </a:p>
          </p:txBody>
        </p:sp>
      </p:grpSp>
      <p:sp>
        <p:nvSpPr>
          <p:cNvPr id="82" name="Rectangle 81"/>
          <p:cNvSpPr/>
          <p:nvPr/>
        </p:nvSpPr>
        <p:spPr bwMode="auto">
          <a:xfrm>
            <a:off x="9591214" y="2339983"/>
            <a:ext cx="2480090" cy="840090"/>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200" dirty="0">
                <a:solidFill>
                  <a:srgbClr val="FFFFFF"/>
                </a:solidFill>
                <a:ea typeface="Segoe UI" pitchFamily="34" charset="0"/>
                <a:cs typeface="Segoe UI" pitchFamily="34" charset="0"/>
              </a:rPr>
              <a:t>Instantiation of repeatable config.</a:t>
            </a:r>
            <a:endParaRPr lang="en-US" sz="1050" dirty="0">
              <a:solidFill>
                <a:srgbClr val="FFFFFF"/>
              </a:solidFill>
              <a:ea typeface="Segoe UI" pitchFamily="34" charset="0"/>
              <a:cs typeface="Segoe UI" pitchFamily="34" charset="0"/>
            </a:endParaRPr>
          </a:p>
          <a:p>
            <a:pPr defTabSz="932227"/>
            <a:r>
              <a:rPr lang="en-US" sz="1100" i="1" dirty="0">
                <a:solidFill>
                  <a:srgbClr val="FFFFFF"/>
                </a:solidFill>
                <a:ea typeface="Segoe UI" pitchFamily="34" charset="0"/>
                <a:cs typeface="Segoe UI" pitchFamily="34" charset="0"/>
              </a:rPr>
              <a:t>Configuration </a:t>
            </a:r>
            <a:r>
              <a:rPr lang="en-US" sz="1100" i="1" dirty="0">
                <a:solidFill>
                  <a:srgbClr val="FFFFFF"/>
                </a:solidFill>
                <a:ea typeface="Segoe UI" pitchFamily="34" charset="0"/>
                <a:cs typeface="Segoe UI" pitchFamily="34" charset="0"/>
                <a:sym typeface="Wingdings" panose="05000000000000000000" pitchFamily="2" charset="2"/>
              </a:rPr>
              <a:t> </a:t>
            </a:r>
            <a:r>
              <a:rPr lang="en-US" sz="1100" i="1" dirty="0">
                <a:solidFill>
                  <a:srgbClr val="FFFFFF"/>
                </a:solidFill>
                <a:ea typeface="Segoe UI" pitchFamily="34" charset="0"/>
                <a:cs typeface="Segoe UI" pitchFamily="34" charset="0"/>
              </a:rPr>
              <a:t>Resource Group</a:t>
            </a:r>
          </a:p>
        </p:txBody>
      </p:sp>
      <p:sp>
        <p:nvSpPr>
          <p:cNvPr id="4" name="Rectangle 3"/>
          <p:cNvSpPr/>
          <p:nvPr/>
        </p:nvSpPr>
        <p:spPr>
          <a:xfrm>
            <a:off x="388908" y="1650473"/>
            <a:ext cx="6096000" cy="3677930"/>
          </a:xfrm>
          <a:prstGeom prst="rect">
            <a:avLst/>
          </a:prstGeom>
        </p:spPr>
        <p:txBody>
          <a:bodyPr>
            <a:spAutoFit/>
          </a:bodyPr>
          <a:lstStyle/>
          <a:p>
            <a:pPr>
              <a:lnSpc>
                <a:spcPct val="120000"/>
              </a:lnSpc>
            </a:pPr>
            <a:r>
              <a:rPr lang="en-US" sz="2900" dirty="0">
                <a:solidFill>
                  <a:srgbClr val="FFFFFF"/>
                </a:solidFill>
              </a:rPr>
              <a:t>Azure Templates can:</a:t>
            </a:r>
          </a:p>
          <a:p>
            <a:pPr>
              <a:lnSpc>
                <a:spcPct val="120000"/>
              </a:lnSpc>
            </a:pPr>
            <a:r>
              <a:rPr lang="en-US" dirty="0">
                <a:solidFill>
                  <a:srgbClr val="FFFFFF"/>
                </a:solidFill>
                <a:latin typeface="Segoe UI Light"/>
              </a:rPr>
              <a:t>Ensure Idempotency</a:t>
            </a:r>
          </a:p>
          <a:p>
            <a:pPr>
              <a:lnSpc>
                <a:spcPct val="120000"/>
              </a:lnSpc>
            </a:pPr>
            <a:r>
              <a:rPr lang="en-US" dirty="0">
                <a:solidFill>
                  <a:srgbClr val="FFFFFF"/>
                </a:solidFill>
                <a:latin typeface="Segoe UI Light"/>
              </a:rPr>
              <a:t>Simplify Orchestration</a:t>
            </a:r>
          </a:p>
          <a:p>
            <a:pPr>
              <a:lnSpc>
                <a:spcPct val="120000"/>
              </a:lnSpc>
            </a:pPr>
            <a:r>
              <a:rPr lang="en-US" dirty="0">
                <a:solidFill>
                  <a:srgbClr val="FFFFFF"/>
                </a:solidFill>
                <a:latin typeface="Segoe UI Light"/>
              </a:rPr>
              <a:t>Provide Cross-Resource Configuration and Update Support </a:t>
            </a:r>
          </a:p>
          <a:p>
            <a:endParaRPr lang="en-US" dirty="0">
              <a:solidFill>
                <a:srgbClr val="FFFFFF"/>
              </a:solidFill>
              <a:latin typeface="Segoe UI Light"/>
            </a:endParaRPr>
          </a:p>
          <a:p>
            <a:r>
              <a:rPr lang="en-US" sz="2900" dirty="0">
                <a:solidFill>
                  <a:srgbClr val="FFFFFF"/>
                </a:solidFill>
              </a:rPr>
              <a:t>Azure Templates are: </a:t>
            </a:r>
          </a:p>
          <a:p>
            <a:pPr>
              <a:lnSpc>
                <a:spcPct val="120000"/>
              </a:lnSpc>
            </a:pPr>
            <a:r>
              <a:rPr lang="en-US" dirty="0">
                <a:solidFill>
                  <a:srgbClr val="FFFFFF"/>
                </a:solidFill>
                <a:latin typeface="Segoe UI Light"/>
              </a:rPr>
              <a:t>Source file, checked-in</a:t>
            </a:r>
          </a:p>
          <a:p>
            <a:pPr>
              <a:lnSpc>
                <a:spcPct val="120000"/>
              </a:lnSpc>
            </a:pPr>
            <a:r>
              <a:rPr lang="en-US" dirty="0">
                <a:solidFill>
                  <a:srgbClr val="FFFFFF"/>
                </a:solidFill>
                <a:latin typeface="Segoe UI Light"/>
              </a:rPr>
              <a:t>Specifies resources and dependencies (VMs, WebApps, DBs) and connections (config, LB sets)</a:t>
            </a:r>
          </a:p>
          <a:p>
            <a:pPr>
              <a:lnSpc>
                <a:spcPct val="120000"/>
              </a:lnSpc>
            </a:pPr>
            <a:r>
              <a:rPr lang="en-US" dirty="0">
                <a:solidFill>
                  <a:srgbClr val="FFFFFF"/>
                </a:solidFill>
                <a:latin typeface="Segoe UI Light"/>
              </a:rPr>
              <a:t>Parametrized input/output</a:t>
            </a:r>
          </a:p>
        </p:txBody>
      </p:sp>
    </p:spTree>
    <p:extLst>
      <p:ext uri="{BB962C8B-B14F-4D97-AF65-F5344CB8AC3E}">
        <p14:creationId xmlns:p14="http://schemas.microsoft.com/office/powerpoint/2010/main" val="3168046682"/>
      </p:ext>
    </p:extLst>
  </p:cSld>
  <p:clrMapOvr>
    <a:masterClrMapping/>
  </p:clrMapOvr>
  <p:transition spd="slow">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txBox="1">
            <a:spLocks/>
          </p:cNvSpPr>
          <p:nvPr/>
        </p:nvSpPr>
        <p:spPr>
          <a:xfrm>
            <a:off x="561584" y="1181195"/>
            <a:ext cx="4189996" cy="53852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2900" dirty="0">
                <a:solidFill>
                  <a:srgbClr val="FFFFFF"/>
                </a:solidFill>
              </a:rPr>
              <a:t>Azure Templates can:</a:t>
            </a:r>
          </a:p>
          <a:p>
            <a:pPr>
              <a:lnSpc>
                <a:spcPct val="120000"/>
              </a:lnSpc>
            </a:pPr>
            <a:r>
              <a:rPr lang="en-US" sz="1800" dirty="0">
                <a:solidFill>
                  <a:srgbClr val="FFFFFF"/>
                </a:solidFill>
                <a:latin typeface="Segoe UI Light"/>
              </a:rPr>
              <a:t>Ensure Idempotency</a:t>
            </a:r>
          </a:p>
          <a:p>
            <a:pPr>
              <a:lnSpc>
                <a:spcPct val="120000"/>
              </a:lnSpc>
            </a:pPr>
            <a:r>
              <a:rPr lang="en-US" sz="1800" dirty="0">
                <a:solidFill>
                  <a:srgbClr val="FFFFFF"/>
                </a:solidFill>
                <a:latin typeface="Segoe UI Light"/>
              </a:rPr>
              <a:t>Simplify Orchestration</a:t>
            </a:r>
          </a:p>
          <a:p>
            <a:pPr>
              <a:lnSpc>
                <a:spcPct val="120000"/>
              </a:lnSpc>
            </a:pPr>
            <a:r>
              <a:rPr lang="en-US" sz="1800" dirty="0">
                <a:solidFill>
                  <a:srgbClr val="FFFFFF"/>
                </a:solidFill>
                <a:latin typeface="Segoe UI Light"/>
              </a:rPr>
              <a:t>Provide Cross-Resource Configuration and Update Support </a:t>
            </a:r>
          </a:p>
          <a:p>
            <a:pPr marL="0" indent="0">
              <a:buNone/>
            </a:pPr>
            <a:endParaRPr lang="en-US" dirty="0">
              <a:solidFill>
                <a:srgbClr val="FFFFFF"/>
              </a:solidFill>
              <a:latin typeface="Segoe UI Light"/>
            </a:endParaRPr>
          </a:p>
          <a:p>
            <a:pPr marL="0" indent="0">
              <a:buNone/>
            </a:pPr>
            <a:r>
              <a:rPr lang="en-US" sz="2900" dirty="0">
                <a:solidFill>
                  <a:srgbClr val="FFFFFF"/>
                </a:solidFill>
              </a:rPr>
              <a:t>Azure Templates are: </a:t>
            </a:r>
          </a:p>
          <a:p>
            <a:pPr>
              <a:lnSpc>
                <a:spcPct val="120000"/>
              </a:lnSpc>
            </a:pPr>
            <a:r>
              <a:rPr lang="en-US" sz="1800" dirty="0">
                <a:solidFill>
                  <a:srgbClr val="FFFFFF"/>
                </a:solidFill>
                <a:latin typeface="Segoe UI Light"/>
              </a:rPr>
              <a:t>Source file, checked-in</a:t>
            </a:r>
          </a:p>
          <a:p>
            <a:pPr>
              <a:lnSpc>
                <a:spcPct val="120000"/>
              </a:lnSpc>
            </a:pPr>
            <a:r>
              <a:rPr lang="en-US" sz="1800" dirty="0">
                <a:solidFill>
                  <a:srgbClr val="FFFFFF"/>
                </a:solidFill>
                <a:latin typeface="Segoe UI Light"/>
              </a:rPr>
              <a:t>Specifies resources and dependencies (VMs, WebApps, DBs) and connections (config, LB sets)</a:t>
            </a:r>
          </a:p>
          <a:p>
            <a:pPr>
              <a:lnSpc>
                <a:spcPct val="120000"/>
              </a:lnSpc>
            </a:pPr>
            <a:r>
              <a:rPr lang="en-US" sz="1800" dirty="0">
                <a:solidFill>
                  <a:srgbClr val="FFFFFF"/>
                </a:solidFill>
                <a:latin typeface="Segoe UI Light"/>
              </a:rPr>
              <a:t>Parametrized input/output</a:t>
            </a:r>
          </a:p>
        </p:txBody>
      </p:sp>
      <p:sp>
        <p:nvSpPr>
          <p:cNvPr id="8" name="Rectangle 7"/>
          <p:cNvSpPr/>
          <p:nvPr/>
        </p:nvSpPr>
        <p:spPr bwMode="auto">
          <a:xfrm>
            <a:off x="8699432" y="996392"/>
            <a:ext cx="3350209" cy="1275507"/>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1400" dirty="0">
                <a:solidFill>
                  <a:srgbClr val="FFFFFF"/>
                </a:solidFill>
                <a:ea typeface="Segoe UI" pitchFamily="34" charset="0"/>
                <a:cs typeface="Segoe UI" pitchFamily="34" charset="0"/>
              </a:rPr>
              <a:t>Instantiation of repeatable config.</a:t>
            </a:r>
            <a:endParaRPr lang="en-US" sz="1100" dirty="0">
              <a:solidFill>
                <a:srgbClr val="FFFFFF"/>
              </a:solidFill>
              <a:ea typeface="Segoe UI" pitchFamily="34" charset="0"/>
              <a:cs typeface="Segoe UI" pitchFamily="34" charset="0"/>
            </a:endParaRPr>
          </a:p>
          <a:p>
            <a:pPr defTabSz="932227"/>
            <a:r>
              <a:rPr lang="en-US" sz="1200" i="1" dirty="0">
                <a:solidFill>
                  <a:srgbClr val="FFFFFF"/>
                </a:solidFill>
                <a:ea typeface="Segoe UI" pitchFamily="34" charset="0"/>
                <a:cs typeface="Segoe UI" pitchFamily="34" charset="0"/>
              </a:rPr>
              <a:t>Configuration </a:t>
            </a:r>
            <a:r>
              <a:rPr lang="en-US" sz="1200" i="1" dirty="0">
                <a:solidFill>
                  <a:srgbClr val="FFFFFF"/>
                </a:solidFill>
                <a:ea typeface="Segoe UI" pitchFamily="34" charset="0"/>
                <a:cs typeface="Segoe UI" pitchFamily="34" charset="0"/>
                <a:sym typeface="Wingdings" panose="05000000000000000000" pitchFamily="2" charset="2"/>
              </a:rPr>
              <a:t> </a:t>
            </a:r>
            <a:r>
              <a:rPr lang="en-US" sz="1200" i="1" dirty="0">
                <a:solidFill>
                  <a:srgbClr val="FFFFFF"/>
                </a:solidFill>
                <a:ea typeface="Segoe UI" pitchFamily="34" charset="0"/>
                <a:cs typeface="Segoe UI" pitchFamily="34" charset="0"/>
              </a:rPr>
              <a:t>Resource Group</a:t>
            </a:r>
          </a:p>
        </p:txBody>
      </p:sp>
      <p:sp>
        <p:nvSpPr>
          <p:cNvPr id="9" name="Title 1"/>
          <p:cNvSpPr>
            <a:spLocks noGrp="1"/>
          </p:cNvSpPr>
          <p:nvPr>
            <p:ph type="title" idx="4294967295"/>
          </p:nvPr>
        </p:nvSpPr>
        <p:spPr>
          <a:xfrm>
            <a:off x="661174" y="228043"/>
            <a:ext cx="11152188" cy="757238"/>
          </a:xfrm>
          <a:prstGeom prst="rect">
            <a:avLst/>
          </a:prstGeom>
        </p:spPr>
        <p:txBody>
          <a:bodyPr>
            <a:normAutofit/>
          </a:bodyPr>
          <a:lstStyle/>
          <a:p>
            <a:r>
              <a:rPr lang="en-US" sz="4400" dirty="0">
                <a:solidFill>
                  <a:schemeClr val="bg1"/>
                </a:solidFill>
              </a:rPr>
              <a:t>Power of Repeatability</a:t>
            </a:r>
          </a:p>
        </p:txBody>
      </p:sp>
      <p:grpSp>
        <p:nvGrpSpPr>
          <p:cNvPr id="2" name="Group 4"/>
          <p:cNvGrpSpPr>
            <a:grpSpLocks noChangeAspect="1"/>
          </p:cNvGrpSpPr>
          <p:nvPr/>
        </p:nvGrpSpPr>
        <p:grpSpPr bwMode="auto">
          <a:xfrm>
            <a:off x="4545233" y="505241"/>
            <a:ext cx="5910794" cy="4849184"/>
            <a:chOff x="2863" y="318"/>
            <a:chExt cx="4354" cy="3572"/>
          </a:xfrm>
        </p:grpSpPr>
        <p:sp>
          <p:nvSpPr>
            <p:cNvPr id="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0"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1"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2"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3"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4"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5"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6"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7"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8"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19" name="Rectangle 16"/>
            <p:cNvSpPr>
              <a:spLocks noChangeArrowheads="1"/>
            </p:cNvSpPr>
            <p:nvPr/>
          </p:nvSpPr>
          <p:spPr bwMode="auto">
            <a:xfrm>
              <a:off x="3398" y="2838"/>
              <a:ext cx="58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SQL - A</a:t>
              </a:r>
              <a:endParaRPr lang="en-US" altLang="en-US">
                <a:solidFill>
                  <a:srgbClr val="00B0F0"/>
                </a:solidFill>
              </a:endParaRPr>
            </a:p>
          </p:txBody>
        </p:sp>
        <p:sp>
          <p:nvSpPr>
            <p:cNvPr id="20"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1"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2"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3"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4"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5"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6"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7"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8"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29"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0"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1"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2"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3"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4" name="Rectangle 31"/>
            <p:cNvSpPr>
              <a:spLocks noChangeArrowheads="1"/>
            </p:cNvSpPr>
            <p:nvPr/>
          </p:nvSpPr>
          <p:spPr bwMode="auto">
            <a:xfrm>
              <a:off x="4884" y="2838"/>
              <a:ext cx="60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200">
                  <a:solidFill>
                    <a:srgbClr val="FFFFFF"/>
                  </a:solidFill>
                  <a:latin typeface="Segoe Pro Display Light" panose="020B0302040504020203" pitchFamily="34" charset="0"/>
                </a:rPr>
                <a:t>Website</a:t>
              </a:r>
              <a:endParaRPr lang="en-US" altLang="en-US">
                <a:solidFill>
                  <a:srgbClr val="00B0F0"/>
                </a:solidFill>
              </a:endParaRPr>
            </a:p>
          </p:txBody>
        </p:sp>
        <p:sp>
          <p:nvSpPr>
            <p:cNvPr id="35"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6"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7"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8"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39"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0"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1"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2"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3"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4"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5"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6"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7"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8"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49"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0" name="Rectangle 47"/>
            <p:cNvSpPr>
              <a:spLocks noChangeArrowheads="1"/>
            </p:cNvSpPr>
            <p:nvPr/>
          </p:nvSpPr>
          <p:spPr bwMode="auto">
            <a:xfrm>
              <a:off x="6417" y="2788"/>
              <a:ext cx="383"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700">
                  <a:solidFill>
                    <a:srgbClr val="FFFFFF"/>
                  </a:solidFill>
                  <a:latin typeface="Segoe Pro Display Light" panose="020B0302040504020203" pitchFamily="34" charset="0"/>
                </a:rPr>
                <a:t>Virtual</a:t>
              </a:r>
              <a:endParaRPr lang="en-US" altLang="en-US">
                <a:solidFill>
                  <a:srgbClr val="00B0F0"/>
                </a:solidFill>
              </a:endParaRPr>
            </a:p>
          </p:txBody>
        </p:sp>
        <p:sp>
          <p:nvSpPr>
            <p:cNvPr id="51" name="Rectangle 48"/>
            <p:cNvSpPr>
              <a:spLocks noChangeArrowheads="1"/>
            </p:cNvSpPr>
            <p:nvPr/>
          </p:nvSpPr>
          <p:spPr bwMode="auto">
            <a:xfrm>
              <a:off x="6417" y="2933"/>
              <a:ext cx="5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a:solidFill>
                    <a:srgbClr val="FFFFFF"/>
                  </a:solidFill>
                  <a:latin typeface="Segoe Pro Display Light" panose="020B0302040504020203" pitchFamily="34" charset="0"/>
                </a:rPr>
                <a:t>Machines</a:t>
              </a:r>
              <a:endParaRPr lang="en-US" altLang="en-US">
                <a:solidFill>
                  <a:srgbClr val="00B0F0"/>
                </a:solidFill>
              </a:endParaRPr>
            </a:p>
          </p:txBody>
        </p:sp>
        <p:sp>
          <p:nvSpPr>
            <p:cNvPr id="52"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3"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4"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5"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6"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57" name="Rectangle 54"/>
            <p:cNvSpPr>
              <a:spLocks noChangeArrowheads="1"/>
            </p:cNvSpPr>
            <p:nvPr/>
          </p:nvSpPr>
          <p:spPr bwMode="auto">
            <a:xfrm>
              <a:off x="4731" y="523"/>
              <a:ext cx="558"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SQL-A</a:t>
              </a:r>
              <a:endParaRPr lang="en-US" altLang="en-US">
                <a:solidFill>
                  <a:srgbClr val="00B0F0"/>
                </a:solidFill>
              </a:endParaRPr>
            </a:p>
          </p:txBody>
        </p:sp>
        <p:sp>
          <p:nvSpPr>
            <p:cNvPr id="58" name="Rectangle 55"/>
            <p:cNvSpPr>
              <a:spLocks noChangeArrowheads="1"/>
            </p:cNvSpPr>
            <p:nvPr/>
          </p:nvSpPr>
          <p:spPr bwMode="auto">
            <a:xfrm>
              <a:off x="4671" y="738"/>
              <a:ext cx="694"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2500">
                  <a:solidFill>
                    <a:srgbClr val="414042"/>
                  </a:solidFill>
                  <a:latin typeface="Segoe Pro Display Light" panose="020B0302040504020203" pitchFamily="34" charset="0"/>
                </a:rPr>
                <a:t>Website</a:t>
              </a:r>
              <a:endParaRPr lang="en-US" altLang="en-US">
                <a:solidFill>
                  <a:srgbClr val="00B0F0"/>
                </a:solidFill>
              </a:endParaRPr>
            </a:p>
          </p:txBody>
        </p:sp>
        <p:sp>
          <p:nvSpPr>
            <p:cNvPr id="59" name="Rectangle 56"/>
            <p:cNvSpPr>
              <a:spLocks noChangeArrowheads="1"/>
            </p:cNvSpPr>
            <p:nvPr/>
          </p:nvSpPr>
          <p:spPr bwMode="auto">
            <a:xfrm>
              <a:off x="4676" y="1020"/>
              <a:ext cx="656"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800" b="1" dirty="0">
                  <a:solidFill>
                    <a:srgbClr val="414042"/>
                  </a:solidFill>
                  <a:latin typeface="Segoe Pro Display Semibold" panose="020B0702040504020203" pitchFamily="34" charset="0"/>
                </a:rPr>
                <a:t>[SQL CONFIG] VM (2x)</a:t>
              </a:r>
              <a:endParaRPr lang="en-US" altLang="en-US" dirty="0">
                <a:solidFill>
                  <a:srgbClr val="00B0F0"/>
                </a:solidFill>
              </a:endParaRPr>
            </a:p>
          </p:txBody>
        </p:sp>
        <p:sp>
          <p:nvSpPr>
            <p:cNvPr id="60"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1"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2"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3"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4"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5"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6"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7"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8"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69"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0"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1" name="Rectangle 68"/>
            <p:cNvSpPr>
              <a:spLocks noChangeArrowheads="1"/>
            </p:cNvSpPr>
            <p:nvPr/>
          </p:nvSpPr>
          <p:spPr bwMode="auto">
            <a:xfrm>
              <a:off x="6236"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a:solidFill>
                    <a:srgbClr val="FFFFFF"/>
                  </a:solidFill>
                  <a:latin typeface="Segoe UI Semibold" panose="020B0702040204020203" pitchFamily="34" charset="0"/>
                </a:rPr>
                <a:t>DEPENDS ON SQL</a:t>
              </a:r>
              <a:endParaRPr lang="en-US" altLang="en-US">
                <a:solidFill>
                  <a:srgbClr val="00B0F0"/>
                </a:solidFill>
              </a:endParaRPr>
            </a:p>
          </p:txBody>
        </p:sp>
        <p:sp>
          <p:nvSpPr>
            <p:cNvPr id="72"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3" name="Rectangle 70"/>
            <p:cNvSpPr>
              <a:spLocks noChangeArrowheads="1"/>
            </p:cNvSpPr>
            <p:nvPr/>
          </p:nvSpPr>
          <p:spPr bwMode="auto">
            <a:xfrm>
              <a:off x="4713" y="2141"/>
              <a:ext cx="59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900" b="1" dirty="0">
                  <a:solidFill>
                    <a:srgbClr val="FFFFFF"/>
                  </a:solidFill>
                  <a:latin typeface="Segoe UI Semibold" panose="020B0702040204020203" pitchFamily="34" charset="0"/>
                </a:rPr>
                <a:t>DEPENDS ON SQL</a:t>
              </a:r>
              <a:endParaRPr lang="en-US" altLang="en-US" dirty="0">
                <a:solidFill>
                  <a:srgbClr val="00B0F0"/>
                </a:solidFill>
              </a:endParaRPr>
            </a:p>
          </p:txBody>
        </p:sp>
        <p:sp>
          <p:nvSpPr>
            <p:cNvPr id="74"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5"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6"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7"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00B0F0"/>
                </a:solidFill>
              </a:endParaRPr>
            </a:p>
          </p:txBody>
        </p:sp>
        <p:sp>
          <p:nvSpPr>
            <p:cNvPr id="78"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SQL</a:t>
              </a:r>
              <a:endParaRPr lang="en-US" altLang="en-US">
                <a:solidFill>
                  <a:srgbClr val="00B0F0"/>
                </a:solidFill>
              </a:endParaRPr>
            </a:p>
          </p:txBody>
        </p:sp>
        <p:sp>
          <p:nvSpPr>
            <p:cNvPr id="79" name="Rectangle 76"/>
            <p:cNvSpPr>
              <a:spLocks noChangeArrowheads="1"/>
            </p:cNvSpPr>
            <p:nvPr/>
          </p:nvSpPr>
          <p:spPr bwMode="auto">
            <a:xfrm>
              <a:off x="4204" y="3702"/>
              <a:ext cx="56"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C</a:t>
              </a:r>
              <a:endParaRPr lang="en-US" altLang="en-US">
                <a:solidFill>
                  <a:srgbClr val="00B0F0"/>
                </a:solidFill>
              </a:endParaRPr>
            </a:p>
          </p:txBody>
        </p:sp>
        <p:sp>
          <p:nvSpPr>
            <p:cNvPr id="80"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100" b="1">
                  <a:solidFill>
                    <a:srgbClr val="FFFFFF"/>
                  </a:solidFill>
                  <a:latin typeface="Segoe UI Semibold" panose="020B0702040204020203" pitchFamily="34" charset="0"/>
                </a:rPr>
                <a:t>ONFIG</a:t>
              </a:r>
              <a:endParaRPr lang="en-US" altLang="en-US">
                <a:solidFill>
                  <a:srgbClr val="00B0F0"/>
                </a:solidFill>
              </a:endParaRPr>
            </a:p>
          </p:txBody>
        </p:sp>
      </p:grpSp>
    </p:spTree>
    <p:extLst>
      <p:ext uri="{BB962C8B-B14F-4D97-AF65-F5344CB8AC3E}">
        <p14:creationId xmlns:p14="http://schemas.microsoft.com/office/powerpoint/2010/main" val="108276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[service] today</a:t>
            </a:r>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endParaRPr lang="en-US" sz="1600">
              <a:solidFill>
                <a:prstClr val="black"/>
              </a:solidFill>
            </a:endParaRPr>
          </a:p>
        </p:txBody>
      </p:sp>
      <p:sp>
        <p:nvSpPr>
          <p:cNvPr id="2" name="Bent Arrow 1"/>
          <p:cNvSpPr/>
          <p:nvPr/>
        </p:nvSpPr>
        <p:spPr>
          <a:xfrm flipV="1">
            <a:off x="2192041" y="2607526"/>
            <a:ext cx="3220246" cy="1442340"/>
          </a:xfrm>
          <a:prstGeom prst="ben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11"/>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4785500" y="597557"/>
            <a:ext cx="561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5507579" y="649752"/>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223916" y="650475"/>
            <a:ext cx="576263"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7"/>
          <p:cNvPicPr>
            <a:picLocks noChangeAspect="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7033589" y="654291"/>
            <a:ext cx="600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
          <p:cNvPicPr>
            <a:picLocks noChangeAspect="1"/>
          </p:cNvPicPr>
          <p:nvPr/>
        </p:nvPicPr>
        <p:blipFill>
          <a:blip r:embed="rId11">
            <a:biLevel thresh="50000"/>
            <a:extLst>
              <a:ext uri="{28A0092B-C50C-407E-A947-70E740481C1C}">
                <a14:useLocalDpi xmlns:a14="http://schemas.microsoft.com/office/drawing/2010/main" val="0"/>
              </a:ext>
            </a:extLst>
          </a:blip>
          <a:srcRect/>
          <a:stretch>
            <a:fillRect/>
          </a:stretch>
        </p:blipFill>
        <p:spPr bwMode="auto">
          <a:xfrm>
            <a:off x="6274229" y="1328197"/>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6"/>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4816456" y="1366372"/>
            <a:ext cx="50006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8"/>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5555187" y="1343680"/>
            <a:ext cx="48577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4"/>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7073276" y="1308402"/>
            <a:ext cx="487362"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5501653" y="2069639"/>
            <a:ext cx="53498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1"/>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6240279" y="2145839"/>
            <a:ext cx="6080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0"/>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4757146" y="2159566"/>
            <a:ext cx="608627" cy="40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1"/>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7000251" y="2116787"/>
            <a:ext cx="633413"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Double Brace 58"/>
          <p:cNvSpPr/>
          <p:nvPr/>
        </p:nvSpPr>
        <p:spPr>
          <a:xfrm>
            <a:off x="4306467" y="488355"/>
            <a:ext cx="3834897" cy="2235131"/>
          </a:xfrm>
          <a:prstGeom prst="bracePair">
            <a:avLst/>
          </a:prstGeom>
          <a:ln w="762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p:cNvGrpSpPr/>
          <p:nvPr/>
        </p:nvGrpSpPr>
        <p:grpSpPr>
          <a:xfrm>
            <a:off x="345678" y="5434312"/>
            <a:ext cx="10893482" cy="1226234"/>
            <a:chOff x="345678" y="5434312"/>
            <a:chExt cx="10893482" cy="1226234"/>
          </a:xfrm>
        </p:grpSpPr>
        <p:sp>
          <p:nvSpPr>
            <p:cNvPr id="28" name="TextBox 27"/>
            <p:cNvSpPr txBox="1"/>
            <p:nvPr/>
          </p:nvSpPr>
          <p:spPr>
            <a:xfrm>
              <a:off x="345678" y="5952660"/>
              <a:ext cx="10419018" cy="707886"/>
            </a:xfrm>
            <a:prstGeom prst="rect">
              <a:avLst/>
            </a:prstGeom>
            <a:noFill/>
          </p:spPr>
          <p:txBody>
            <a:bodyPr wrap="square" rtlCol="0">
              <a:spAutoFit/>
            </a:bodyPr>
            <a:lstStyle/>
            <a:p>
              <a:r>
                <a:rPr lang="en-US" sz="4000" b="1" dirty="0" smtClean="0">
                  <a:solidFill>
                    <a:schemeClr val="bg1"/>
                  </a:solidFill>
                  <a:latin typeface="+mj-lt"/>
                </a:rPr>
                <a:t>Azure: </a:t>
              </a:r>
              <a:r>
                <a:rPr lang="en-US" sz="4000" dirty="0" smtClean="0">
                  <a:solidFill>
                    <a:schemeClr val="bg1"/>
                  </a:solidFill>
                  <a:latin typeface="+mj-lt"/>
                </a:rPr>
                <a:t>Resources (</a:t>
              </a:r>
              <a:r>
                <a:rPr lang="en-US" sz="4000" dirty="0" err="1" smtClean="0">
                  <a:solidFill>
                    <a:schemeClr val="bg1"/>
                  </a:solidFill>
                  <a:latin typeface="+mj-lt"/>
                </a:rPr>
                <a:t>IaaS</a:t>
              </a:r>
              <a:r>
                <a:rPr lang="en-US" sz="4000" dirty="0" smtClean="0">
                  <a:solidFill>
                    <a:schemeClr val="bg1"/>
                  </a:solidFill>
                  <a:latin typeface="+mj-lt"/>
                </a:rPr>
                <a:t>, </a:t>
              </a:r>
              <a:r>
                <a:rPr lang="en-US" sz="4000" dirty="0" err="1" smtClean="0">
                  <a:solidFill>
                    <a:schemeClr val="bg1"/>
                  </a:solidFill>
                  <a:latin typeface="+mj-lt"/>
                </a:rPr>
                <a:t>PaaS</a:t>
              </a:r>
              <a:r>
                <a:rPr lang="en-US" sz="4000" dirty="0" smtClean="0">
                  <a:solidFill>
                    <a:schemeClr val="bg1"/>
                  </a:solidFill>
                  <a:latin typeface="+mj-lt"/>
                </a:rPr>
                <a:t>, SaaS)</a:t>
              </a:r>
              <a:endParaRPr lang="en-US" sz="4000" dirty="0">
                <a:solidFill>
                  <a:schemeClr val="bg1"/>
                </a:solidFill>
                <a:latin typeface="+mj-lt"/>
              </a:endParaRPr>
            </a:p>
          </p:txBody>
        </p:sp>
        <p:sp>
          <p:nvSpPr>
            <p:cNvPr id="29" name="TextBox 28"/>
            <p:cNvSpPr txBox="1"/>
            <p:nvPr/>
          </p:nvSpPr>
          <p:spPr>
            <a:xfrm>
              <a:off x="820142" y="5434312"/>
              <a:ext cx="10419018" cy="707886"/>
            </a:xfrm>
            <a:prstGeom prst="rect">
              <a:avLst/>
            </a:prstGeom>
            <a:noFill/>
          </p:spPr>
          <p:txBody>
            <a:bodyPr wrap="square" rtlCol="0">
              <a:spAutoFit/>
            </a:bodyPr>
            <a:lstStyle/>
            <a:p>
              <a:r>
                <a:rPr lang="en-US" sz="4000" b="1" dirty="0" smtClean="0">
                  <a:solidFill>
                    <a:schemeClr val="bg1"/>
                  </a:solidFill>
                  <a:latin typeface="+mj-lt"/>
                </a:rPr>
                <a:t>You: </a:t>
              </a:r>
              <a:r>
                <a:rPr lang="en-US" sz="4000" dirty="0" smtClean="0">
                  <a:solidFill>
                    <a:schemeClr val="bg1"/>
                  </a:solidFill>
                  <a:latin typeface="+mj-lt"/>
                </a:rPr>
                <a:t>Code (application, infrastructure)</a:t>
              </a:r>
              <a:endParaRPr lang="en-US" sz="4000" dirty="0">
                <a:solidFill>
                  <a:schemeClr val="bg1"/>
                </a:solidFill>
                <a:latin typeface="+mj-lt"/>
              </a:endParaRPr>
            </a:p>
          </p:txBody>
        </p:sp>
      </p:grpSp>
    </p:spTree>
    <p:extLst>
      <p:ext uri="{BB962C8B-B14F-4D97-AF65-F5344CB8AC3E}">
        <p14:creationId xmlns:p14="http://schemas.microsoft.com/office/powerpoint/2010/main" val="371259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500"/>
                            </p:stCondLst>
                            <p:childTnLst>
                              <p:par>
                                <p:cTn id="27"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8" dur="2000" fill="hold"/>
                                        <p:tgtEl>
                                          <p:spTgt spid="3"/>
                                        </p:tgtEl>
                                        <p:attrNameLst>
                                          <p:attrName>ppt_x</p:attrName>
                                          <p:attrName>ppt_y</p:attrName>
                                        </p:attrNameLst>
                                      </p:cBhvr>
                                      <p:rCtr x="16784" y="10301"/>
                                    </p:animMotion>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par>
                          <p:cTn id="33" fill="hold">
                            <p:stCondLst>
                              <p:cond delay="3000"/>
                            </p:stCondLst>
                            <p:childTnLst>
                              <p:par>
                                <p:cTn id="34" presetID="10" presetClass="exit" presetSubtype="0" fill="hold" nodeType="after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6" presetClass="emph" presetSubtype="0" fill="hold" nodeType="clickEffect">
                                  <p:stCondLst>
                                    <p:cond delay="0"/>
                                  </p:stCondLst>
                                  <p:childTnLst>
                                    <p:animScale>
                                      <p:cBhvr>
                                        <p:cTn id="44" dur="500" fill="hold"/>
                                        <p:tgtEl>
                                          <p:spTgt spid="6"/>
                                        </p:tgtEl>
                                      </p:cBhvr>
                                      <p:by x="150000" y="150000"/>
                                    </p:animScale>
                                  </p:childTnLst>
                                </p:cTn>
                              </p:par>
                              <p:par>
                                <p:cTn id="45" presetID="6" presetClass="emph" presetSubtype="0" fill="hold" nodeType="withEffect">
                                  <p:stCondLst>
                                    <p:cond delay="0"/>
                                  </p:stCondLst>
                                  <p:childTnLst>
                                    <p:animScale>
                                      <p:cBhvr>
                                        <p:cTn id="46" dur="500" fill="hold"/>
                                        <p:tgtEl>
                                          <p:spTgt spid="4"/>
                                        </p:tgtEl>
                                      </p:cBhvr>
                                      <p:by x="50000" y="50000"/>
                                    </p:animScale>
                                  </p:childTnLst>
                                </p:cTn>
                              </p:par>
                              <p:par>
                                <p:cTn id="47" presetID="9" presetClass="emph" presetSubtype="0" nodeType="withEffect">
                                  <p:stCondLst>
                                    <p:cond delay="0"/>
                                  </p:stCondLst>
                                  <p:childTnLst>
                                    <p:set>
                                      <p:cBhvr rctx="PPT">
                                        <p:cTn id="48" dur="indefinite"/>
                                        <p:tgtEl>
                                          <p:spTgt spid="9"/>
                                        </p:tgtEl>
                                        <p:attrNameLst>
                                          <p:attrName>style.opacity</p:attrName>
                                        </p:attrNameLst>
                                      </p:cBhvr>
                                      <p:to>
                                        <p:strVal val="0.5"/>
                                      </p:to>
                                    </p:set>
                                    <p:animEffect filter="image" prLst="opacity: 0.5">
                                      <p:cBhvr rctx="IE">
                                        <p:cTn id="49" dur="indefinite"/>
                                        <p:tgtEl>
                                          <p:spTgt spid="9"/>
                                        </p:tgtEl>
                                      </p:cBhvr>
                                    </p:animEffect>
                                  </p:childTnLst>
                                </p:cTn>
                              </p:par>
                              <p:par>
                                <p:cTn id="50" presetID="9" presetClass="emph" presetSubtype="0" grpId="1" nodeType="withEffect">
                                  <p:stCondLst>
                                    <p:cond delay="0"/>
                                  </p:stCondLst>
                                  <p:childTnLst>
                                    <p:set>
                                      <p:cBhvr rctx="PPT">
                                        <p:cTn id="51" dur="indefinite"/>
                                        <p:tgtEl>
                                          <p:spTgt spid="2"/>
                                        </p:tgtEl>
                                        <p:attrNameLst>
                                          <p:attrName>style.opacity</p:attrName>
                                        </p:attrNameLst>
                                      </p:cBhvr>
                                      <p:to>
                                        <p:strVal val="0.5"/>
                                      </p:to>
                                    </p:set>
                                    <p:animEffect filter="image" prLst="opacity: 0.5">
                                      <p:cBhvr rctx="IE">
                                        <p:cTn id="52" dur="indefinite"/>
                                        <p:tgtEl>
                                          <p:spTgt spid="2"/>
                                        </p:tgtEl>
                                      </p:cBhvr>
                                    </p:animEffect>
                                  </p:childTnLst>
                                </p:cTn>
                              </p:par>
                              <p:par>
                                <p:cTn id="53" presetID="9" presetClass="emph" presetSubtype="0" nodeType="withEffect">
                                  <p:stCondLst>
                                    <p:cond delay="0"/>
                                  </p:stCondLst>
                                  <p:childTnLst>
                                    <p:set>
                                      <p:cBhvr rctx="PPT">
                                        <p:cTn id="54" dur="indefinite"/>
                                        <p:tgtEl>
                                          <p:spTgt spid="7"/>
                                        </p:tgtEl>
                                        <p:attrNameLst>
                                          <p:attrName>style.opacity</p:attrName>
                                        </p:attrNameLst>
                                      </p:cBhvr>
                                      <p:to>
                                        <p:strVal val="0.5"/>
                                      </p:to>
                                    </p:set>
                                    <p:animEffect filter="image" prLst="opacity: 0.5">
                                      <p:cBhvr rctx="IE">
                                        <p:cTn id="55" dur="indefinite"/>
                                        <p:tgtEl>
                                          <p:spTgt spid="7"/>
                                        </p:tgtEl>
                                      </p:cBhvr>
                                    </p:animEffect>
                                  </p:childTnLst>
                                </p:cTn>
                              </p:par>
                              <p:par>
                                <p:cTn id="56" presetID="9" presetClass="emph" presetSubtype="0" nodeType="withEffect">
                                  <p:stCondLst>
                                    <p:cond delay="0"/>
                                  </p:stCondLst>
                                  <p:childTnLst>
                                    <p:set>
                                      <p:cBhvr rctx="PPT">
                                        <p:cTn id="57" dur="indefinite"/>
                                        <p:tgtEl>
                                          <p:spTgt spid="8"/>
                                        </p:tgtEl>
                                        <p:attrNameLst>
                                          <p:attrName>style.opacity</p:attrName>
                                        </p:attrNameLst>
                                      </p:cBhvr>
                                      <p:to>
                                        <p:strVal val="0.5"/>
                                      </p:to>
                                    </p:set>
                                    <p:animEffect filter="image" prLst="opacity: 0.5">
                                      <p:cBhvr rctx="IE">
                                        <p:cTn id="58" dur="indefinite"/>
                                        <p:tgtEl>
                                          <p:spTgt spid="8"/>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fade">
                                      <p:cBhvr>
                                        <p:cTn id="62" dur="500"/>
                                        <p:tgtEl>
                                          <p:spTgt spid="5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left)">
                                      <p:cBhvr>
                                        <p:cTn id="67" dur="500"/>
                                        <p:tgtEl>
                                          <p:spTgt spid="12"/>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left)">
                                      <p:cBhvr>
                                        <p:cTn id="75" dur="500"/>
                                        <p:tgtEl>
                                          <p:spTgt spid="15"/>
                                        </p:tgtEl>
                                      </p:cBhvr>
                                    </p:animEffect>
                                  </p:childTnLst>
                                </p:cTn>
                              </p:par>
                            </p:childTnLst>
                          </p:cTn>
                        </p:par>
                        <p:par>
                          <p:cTn id="76" fill="hold">
                            <p:stCondLst>
                              <p:cond delay="1500"/>
                            </p:stCondLst>
                            <p:childTnLst>
                              <p:par>
                                <p:cTn id="77" presetID="22" presetClass="entr" presetSubtype="8"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wipe(left)">
                                      <p:cBhvr>
                                        <p:cTn id="88" dur="500"/>
                                        <p:tgtEl>
                                          <p:spTgt spid="20"/>
                                        </p:tgtEl>
                                      </p:cBhvr>
                                    </p:animEffect>
                                  </p:childTnLst>
                                </p:cTn>
                              </p:par>
                            </p:childTnLst>
                          </p:cTn>
                        </p:par>
                        <p:par>
                          <p:cTn id="89" fill="hold">
                            <p:stCondLst>
                              <p:cond delay="1000"/>
                            </p:stCondLst>
                            <p:childTnLst>
                              <p:par>
                                <p:cTn id="90" presetID="22" presetClass="entr" presetSubtype="8" fill="hold" nodeType="afterEffect">
                                  <p:stCondLst>
                                    <p:cond delay="0"/>
                                  </p:stCondLst>
                                  <p:childTnLst>
                                    <p:set>
                                      <p:cBhvr>
                                        <p:cTn id="91" dur="1" fill="hold">
                                          <p:stCondLst>
                                            <p:cond delay="0"/>
                                          </p:stCondLst>
                                        </p:cTn>
                                        <p:tgtEl>
                                          <p:spTgt spid="18"/>
                                        </p:tgtEl>
                                        <p:attrNameLst>
                                          <p:attrName>style.visibility</p:attrName>
                                        </p:attrNameLst>
                                      </p:cBhvr>
                                      <p:to>
                                        <p:strVal val="visible"/>
                                      </p:to>
                                    </p:set>
                                    <p:animEffect transition="in" filter="wipe(left)">
                                      <p:cBhvr>
                                        <p:cTn id="92" dur="500"/>
                                        <p:tgtEl>
                                          <p:spTgt spid="18"/>
                                        </p:tgtEl>
                                      </p:cBhvr>
                                    </p:animEffect>
                                  </p:childTnLst>
                                </p:cTn>
                              </p:par>
                            </p:childTnLst>
                          </p:cTn>
                        </p:par>
                        <p:par>
                          <p:cTn id="93" fill="hold">
                            <p:stCondLst>
                              <p:cond delay="1500"/>
                            </p:stCondLst>
                            <p:childTnLst>
                              <p:par>
                                <p:cTn id="94" presetID="22" presetClass="entr" presetSubtype="8" fill="hold" nodeType="after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wipe(left)">
                                      <p:cBhvr>
                                        <p:cTn id="101" dur="500"/>
                                        <p:tgtEl>
                                          <p:spTgt spid="25"/>
                                        </p:tgtEl>
                                      </p:cBhvr>
                                    </p:animEffect>
                                  </p:childTnLst>
                                </p:cTn>
                              </p:par>
                            </p:childTnLst>
                          </p:cTn>
                        </p:par>
                        <p:par>
                          <p:cTn id="102" fill="hold">
                            <p:stCondLst>
                              <p:cond delay="1000"/>
                            </p:stCondLst>
                            <p:childTnLst>
                              <p:par>
                                <p:cTn id="103" presetID="22" presetClass="entr" presetSubtype="8" fill="hold" nodeType="afterEffect">
                                  <p:stCondLst>
                                    <p:cond delay="0"/>
                                  </p:stCondLst>
                                  <p:childTnLst>
                                    <p:set>
                                      <p:cBhvr>
                                        <p:cTn id="104" dur="1" fill="hold">
                                          <p:stCondLst>
                                            <p:cond delay="0"/>
                                          </p:stCondLst>
                                        </p:cTn>
                                        <p:tgtEl>
                                          <p:spTgt spid="22"/>
                                        </p:tgtEl>
                                        <p:attrNameLst>
                                          <p:attrName>style.visibility</p:attrName>
                                        </p:attrNameLst>
                                      </p:cBhvr>
                                      <p:to>
                                        <p:strVal val="visible"/>
                                      </p:to>
                                    </p:set>
                                    <p:animEffect transition="in" filter="wipe(left)">
                                      <p:cBhvr>
                                        <p:cTn id="105" dur="500"/>
                                        <p:tgtEl>
                                          <p:spTgt spid="22"/>
                                        </p:tgtEl>
                                      </p:cBhvr>
                                    </p:animEffect>
                                  </p:childTnLst>
                                </p:cTn>
                              </p:par>
                            </p:childTnLst>
                          </p:cTn>
                        </p:par>
                        <p:par>
                          <p:cTn id="106" fill="hold">
                            <p:stCondLst>
                              <p:cond delay="1500"/>
                            </p:stCondLst>
                            <p:childTnLst>
                              <p:par>
                                <p:cTn id="107" presetID="22" presetClass="entr" presetSubtype="8" fill="hold" nodeType="after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wipe(left)">
                                      <p:cBhvr>
                                        <p:cTn id="109" dur="500"/>
                                        <p:tgtEl>
                                          <p:spTgt spid="23"/>
                                        </p:tgtEl>
                                      </p:cBhvr>
                                    </p:animEffect>
                                  </p:childTnLst>
                                </p:cTn>
                              </p:par>
                            </p:childTnLst>
                          </p:cTn>
                        </p:par>
                        <p:par>
                          <p:cTn id="110" fill="hold">
                            <p:stCondLst>
                              <p:cond delay="2000"/>
                            </p:stCondLst>
                            <p:childTnLst>
                              <p:par>
                                <p:cTn id="111" presetID="22" presetClass="entr" presetSubtype="8" fill="hold" nodeType="afterEffect">
                                  <p:stCondLst>
                                    <p:cond delay="0"/>
                                  </p:stCondLst>
                                  <p:childTnLst>
                                    <p:set>
                                      <p:cBhvr>
                                        <p:cTn id="112" dur="1" fill="hold">
                                          <p:stCondLst>
                                            <p:cond delay="0"/>
                                          </p:stCondLst>
                                        </p:cTn>
                                        <p:tgtEl>
                                          <p:spTgt spid="26"/>
                                        </p:tgtEl>
                                        <p:attrNameLst>
                                          <p:attrName>style.visibility</p:attrName>
                                        </p:attrNameLst>
                                      </p:cBhvr>
                                      <p:to>
                                        <p:strVal val="visible"/>
                                      </p:to>
                                    </p:set>
                                    <p:animEffect transition="in" filter="wipe(left)">
                                      <p:cBhvr>
                                        <p:cTn id="113" dur="500"/>
                                        <p:tgtEl>
                                          <p:spTgt spid="26"/>
                                        </p:tgtEl>
                                      </p:cBhvr>
                                    </p:animEffect>
                                  </p:childTnLst>
                                </p:cTn>
                              </p:par>
                            </p:childTnLst>
                          </p:cTn>
                        </p:par>
                      </p:childTnLst>
                    </p:cTn>
                  </p:par>
                  <p:par>
                    <p:cTn id="114" fill="hold">
                      <p:stCondLst>
                        <p:cond delay="indefinite"/>
                      </p:stCondLst>
                      <p:childTnLst>
                        <p:par>
                          <p:cTn id="115" fill="hold">
                            <p:stCondLst>
                              <p:cond delay="0"/>
                            </p:stCondLst>
                            <p:childTnLst>
                              <p:par>
                                <p:cTn id="116" presetID="9" presetClass="emph" presetSubtype="0" nodeType="clickEffect">
                                  <p:stCondLst>
                                    <p:cond delay="0"/>
                                  </p:stCondLst>
                                  <p:childTnLst>
                                    <p:set>
                                      <p:cBhvr rctx="PPT">
                                        <p:cTn id="117" dur="indefinite"/>
                                        <p:tgtEl>
                                          <p:spTgt spid="12"/>
                                        </p:tgtEl>
                                        <p:attrNameLst>
                                          <p:attrName>style.opacity</p:attrName>
                                        </p:attrNameLst>
                                      </p:cBhvr>
                                      <p:to>
                                        <p:strVal val="0.5"/>
                                      </p:to>
                                    </p:set>
                                    <p:animEffect filter="image" prLst="opacity: 0.5">
                                      <p:cBhvr rctx="IE">
                                        <p:cTn id="118" dur="indefinite"/>
                                        <p:tgtEl>
                                          <p:spTgt spid="12"/>
                                        </p:tgtEl>
                                      </p:cBhvr>
                                    </p:animEffect>
                                  </p:childTnLst>
                                </p:cTn>
                              </p:par>
                              <p:par>
                                <p:cTn id="119" presetID="9" presetClass="emph" presetSubtype="0" nodeType="withEffect">
                                  <p:stCondLst>
                                    <p:cond delay="0"/>
                                  </p:stCondLst>
                                  <p:childTnLst>
                                    <p:set>
                                      <p:cBhvr rctx="PPT">
                                        <p:cTn id="120" dur="indefinite"/>
                                        <p:tgtEl>
                                          <p:spTgt spid="14"/>
                                        </p:tgtEl>
                                        <p:attrNameLst>
                                          <p:attrName>style.opacity</p:attrName>
                                        </p:attrNameLst>
                                      </p:cBhvr>
                                      <p:to>
                                        <p:strVal val="0.5"/>
                                      </p:to>
                                    </p:set>
                                    <p:animEffect filter="image" prLst="opacity: 0.5">
                                      <p:cBhvr rctx="IE">
                                        <p:cTn id="121" dur="indefinite"/>
                                        <p:tgtEl>
                                          <p:spTgt spid="14"/>
                                        </p:tgtEl>
                                      </p:cBhvr>
                                    </p:animEffect>
                                  </p:childTnLst>
                                </p:cTn>
                              </p:par>
                              <p:par>
                                <p:cTn id="122" presetID="9" presetClass="emph" presetSubtype="0" nodeType="withEffect">
                                  <p:stCondLst>
                                    <p:cond delay="0"/>
                                  </p:stCondLst>
                                  <p:childTnLst>
                                    <p:set>
                                      <p:cBhvr rctx="PPT">
                                        <p:cTn id="123" dur="indefinite"/>
                                        <p:tgtEl>
                                          <p:spTgt spid="15"/>
                                        </p:tgtEl>
                                        <p:attrNameLst>
                                          <p:attrName>style.opacity</p:attrName>
                                        </p:attrNameLst>
                                      </p:cBhvr>
                                      <p:to>
                                        <p:strVal val="0.5"/>
                                      </p:to>
                                    </p:set>
                                    <p:animEffect filter="image" prLst="opacity: 0.5">
                                      <p:cBhvr rctx="IE">
                                        <p:cTn id="124" dur="indefinite"/>
                                        <p:tgtEl>
                                          <p:spTgt spid="15"/>
                                        </p:tgtEl>
                                      </p:cBhvr>
                                    </p:animEffect>
                                  </p:childTnLst>
                                </p:cTn>
                              </p:par>
                              <p:par>
                                <p:cTn id="125" presetID="9" presetClass="emph" presetSubtype="0" nodeType="withEffect">
                                  <p:stCondLst>
                                    <p:cond delay="0"/>
                                  </p:stCondLst>
                                  <p:childTnLst>
                                    <p:set>
                                      <p:cBhvr rctx="PPT">
                                        <p:cTn id="126" dur="indefinite"/>
                                        <p:tgtEl>
                                          <p:spTgt spid="18"/>
                                        </p:tgtEl>
                                        <p:attrNameLst>
                                          <p:attrName>style.opacity</p:attrName>
                                        </p:attrNameLst>
                                      </p:cBhvr>
                                      <p:to>
                                        <p:strVal val="0.5"/>
                                      </p:to>
                                    </p:set>
                                    <p:animEffect filter="image" prLst="opacity: 0.5">
                                      <p:cBhvr rctx="IE">
                                        <p:cTn id="127" dur="indefinite"/>
                                        <p:tgtEl>
                                          <p:spTgt spid="18"/>
                                        </p:tgtEl>
                                      </p:cBhvr>
                                    </p:animEffect>
                                  </p:childTnLst>
                                </p:cTn>
                              </p:par>
                              <p:par>
                                <p:cTn id="128" presetID="9" presetClass="emph" presetSubtype="0" nodeType="withEffect">
                                  <p:stCondLst>
                                    <p:cond delay="0"/>
                                  </p:stCondLst>
                                  <p:childTnLst>
                                    <p:set>
                                      <p:cBhvr rctx="PPT">
                                        <p:cTn id="129" dur="indefinite"/>
                                        <p:tgtEl>
                                          <p:spTgt spid="19"/>
                                        </p:tgtEl>
                                        <p:attrNameLst>
                                          <p:attrName>style.opacity</p:attrName>
                                        </p:attrNameLst>
                                      </p:cBhvr>
                                      <p:to>
                                        <p:strVal val="0.5"/>
                                      </p:to>
                                    </p:set>
                                    <p:animEffect filter="image" prLst="opacity: 0.5">
                                      <p:cBhvr rctx="IE">
                                        <p:cTn id="130" dur="indefinite"/>
                                        <p:tgtEl>
                                          <p:spTgt spid="19"/>
                                        </p:tgtEl>
                                      </p:cBhvr>
                                    </p:animEffect>
                                  </p:childTnLst>
                                </p:cTn>
                              </p:par>
                              <p:par>
                                <p:cTn id="131" presetID="9" presetClass="emph" presetSubtype="0" nodeType="withEffect">
                                  <p:stCondLst>
                                    <p:cond delay="0"/>
                                  </p:stCondLst>
                                  <p:childTnLst>
                                    <p:set>
                                      <p:cBhvr rctx="PPT">
                                        <p:cTn id="132" dur="indefinite"/>
                                        <p:tgtEl>
                                          <p:spTgt spid="20"/>
                                        </p:tgtEl>
                                        <p:attrNameLst>
                                          <p:attrName>style.opacity</p:attrName>
                                        </p:attrNameLst>
                                      </p:cBhvr>
                                      <p:to>
                                        <p:strVal val="0.5"/>
                                      </p:to>
                                    </p:set>
                                    <p:animEffect filter="image" prLst="opacity: 0.5">
                                      <p:cBhvr rctx="IE">
                                        <p:cTn id="133" dur="indefinite"/>
                                        <p:tgtEl>
                                          <p:spTgt spid="20"/>
                                        </p:tgtEl>
                                      </p:cBhvr>
                                    </p:animEffect>
                                  </p:childTnLst>
                                </p:cTn>
                              </p:par>
                              <p:par>
                                <p:cTn id="134" presetID="9" presetClass="emph" presetSubtype="0" nodeType="withEffect">
                                  <p:stCondLst>
                                    <p:cond delay="0"/>
                                  </p:stCondLst>
                                  <p:childTnLst>
                                    <p:set>
                                      <p:cBhvr rctx="PPT">
                                        <p:cTn id="135" dur="indefinite"/>
                                        <p:tgtEl>
                                          <p:spTgt spid="21"/>
                                        </p:tgtEl>
                                        <p:attrNameLst>
                                          <p:attrName>style.opacity</p:attrName>
                                        </p:attrNameLst>
                                      </p:cBhvr>
                                      <p:to>
                                        <p:strVal val="0.5"/>
                                      </p:to>
                                    </p:set>
                                    <p:animEffect filter="image" prLst="opacity: 0.5">
                                      <p:cBhvr rctx="IE">
                                        <p:cTn id="136" dur="indefinite"/>
                                        <p:tgtEl>
                                          <p:spTgt spid="21"/>
                                        </p:tgtEl>
                                      </p:cBhvr>
                                    </p:animEffect>
                                  </p:childTnLst>
                                </p:cTn>
                              </p:par>
                              <p:par>
                                <p:cTn id="137" presetID="9" presetClass="emph" presetSubtype="0" nodeType="withEffect">
                                  <p:stCondLst>
                                    <p:cond delay="0"/>
                                  </p:stCondLst>
                                  <p:childTnLst>
                                    <p:set>
                                      <p:cBhvr rctx="PPT">
                                        <p:cTn id="138" dur="indefinite"/>
                                        <p:tgtEl>
                                          <p:spTgt spid="26"/>
                                        </p:tgtEl>
                                        <p:attrNameLst>
                                          <p:attrName>style.opacity</p:attrName>
                                        </p:attrNameLst>
                                      </p:cBhvr>
                                      <p:to>
                                        <p:strVal val="0.5"/>
                                      </p:to>
                                    </p:set>
                                    <p:animEffect filter="image" prLst="opacity: 0.5">
                                      <p:cBhvr rctx="IE">
                                        <p:cTn id="139" dur="indefinite"/>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89867" y="1396549"/>
            <a:ext cx="10406931" cy="2926746"/>
          </a:xfrm>
          <a:prstGeom prst="rect">
            <a:avLst/>
          </a:prstGeom>
          <a:noFill/>
        </p:spPr>
        <p:txBody>
          <a:bodyPr>
            <a:spAutoFit/>
          </a:bodyPr>
          <a:lstStyle/>
          <a:p>
            <a:pPr defTabSz="914367">
              <a:spcAft>
                <a:spcPts val="2353"/>
              </a:spcAft>
              <a:defRPr/>
            </a:pPr>
            <a:r>
              <a:rPr lang="en-US" sz="3137" kern="0" dirty="0">
                <a:gradFill>
                  <a:gsLst>
                    <a:gs pos="1250">
                      <a:schemeClr val="tx1"/>
                    </a:gs>
                    <a:gs pos="100000">
                      <a:schemeClr val="tx1"/>
                    </a:gs>
                  </a:gsLst>
                  <a:lin ang="5400000" scaled="0"/>
                </a:gradFill>
                <a:latin typeface="+mj-lt"/>
              </a:rPr>
              <a:t>Deploy anywhere with Azure as your data center</a:t>
            </a:r>
          </a:p>
          <a:p>
            <a:pPr defTabSz="914367">
              <a:spcAft>
                <a:spcPts val="2353"/>
              </a:spcAft>
              <a:defRPr/>
            </a:pPr>
            <a:r>
              <a:rPr lang="en-US" sz="3137" kern="0" dirty="0">
                <a:gradFill>
                  <a:gsLst>
                    <a:gs pos="1250">
                      <a:schemeClr val="tx1"/>
                    </a:gs>
                    <a:gs pos="100000">
                      <a:schemeClr val="tx1"/>
                    </a:gs>
                  </a:gsLst>
                  <a:lin ang="5400000" scaled="0"/>
                </a:gradFill>
                <a:latin typeface="+mj-lt"/>
              </a:rPr>
              <a:t>Run virtually any Windows or Linux based workload</a:t>
            </a:r>
          </a:p>
          <a:p>
            <a:pPr defTabSz="914367">
              <a:spcAft>
                <a:spcPts val="2353"/>
              </a:spcAft>
              <a:defRPr/>
            </a:pPr>
            <a:r>
              <a:rPr lang="en-US" sz="3137" kern="0" dirty="0">
                <a:gradFill>
                  <a:gsLst>
                    <a:gs pos="1250">
                      <a:schemeClr val="tx1"/>
                    </a:gs>
                    <a:gs pos="100000">
                      <a:schemeClr val="tx1"/>
                    </a:gs>
                  </a:gsLst>
                  <a:lin ang="5400000" scaled="0"/>
                </a:gradFill>
                <a:latin typeface="+mj-lt"/>
              </a:rPr>
              <a:t>Monitoring, scale, and automation is built in </a:t>
            </a:r>
          </a:p>
          <a:p>
            <a:pPr defTabSz="914367">
              <a:spcAft>
                <a:spcPts val="2353"/>
              </a:spcAft>
              <a:defRPr/>
            </a:pPr>
            <a:r>
              <a:rPr lang="en-US" sz="3137" kern="0" dirty="0">
                <a:gradFill>
                  <a:gsLst>
                    <a:gs pos="1250">
                      <a:schemeClr val="tx1"/>
                    </a:gs>
                    <a:gs pos="100000">
                      <a:schemeClr val="tx1"/>
                    </a:gs>
                  </a:gsLst>
                  <a:lin ang="5400000" scaled="0"/>
                </a:gradFill>
                <a:latin typeface="+mj-lt"/>
              </a:rPr>
              <a:t>Flexible hybrid connectivity options</a:t>
            </a:r>
          </a:p>
        </p:txBody>
      </p:sp>
      <p:grpSp>
        <p:nvGrpSpPr>
          <p:cNvPr id="8" name="Group 7"/>
          <p:cNvGrpSpPr/>
          <p:nvPr/>
        </p:nvGrpSpPr>
        <p:grpSpPr>
          <a:xfrm rot="18900000">
            <a:off x="503730" y="1406312"/>
            <a:ext cx="442254" cy="297600"/>
            <a:chOff x="8913812" y="1031876"/>
            <a:chExt cx="1524000" cy="1025524"/>
          </a:xfrm>
          <a:solidFill>
            <a:srgbClr val="BAD80A"/>
          </a:solidFill>
        </p:grpSpPr>
        <p:sp>
          <p:nvSpPr>
            <p:cNvPr id="18" name="Rectangle 1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19" name="Rectangle 1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4" name="Group 23"/>
          <p:cNvGrpSpPr/>
          <p:nvPr/>
        </p:nvGrpSpPr>
        <p:grpSpPr>
          <a:xfrm rot="18900000">
            <a:off x="503730" y="2208528"/>
            <a:ext cx="442254" cy="297600"/>
            <a:chOff x="8913812" y="1031876"/>
            <a:chExt cx="1524000" cy="1025524"/>
          </a:xfrm>
          <a:solidFill>
            <a:srgbClr val="BAD80A"/>
          </a:solidFill>
        </p:grpSpPr>
        <p:sp>
          <p:nvSpPr>
            <p:cNvPr id="25" name="Rectangle 24"/>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26" name="Rectangle 25"/>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7" name="Group 26"/>
          <p:cNvGrpSpPr/>
          <p:nvPr/>
        </p:nvGrpSpPr>
        <p:grpSpPr>
          <a:xfrm rot="18900000">
            <a:off x="503730" y="3019858"/>
            <a:ext cx="442254" cy="297600"/>
            <a:chOff x="8913812" y="1031876"/>
            <a:chExt cx="1524000" cy="1025524"/>
          </a:xfrm>
          <a:solidFill>
            <a:srgbClr val="BAD80A"/>
          </a:solidFill>
        </p:grpSpPr>
        <p:sp>
          <p:nvSpPr>
            <p:cNvPr id="28" name="Rectangle 27"/>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29" name="Rectangle 28"/>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30" name="Group 29"/>
          <p:cNvGrpSpPr/>
          <p:nvPr/>
        </p:nvGrpSpPr>
        <p:grpSpPr>
          <a:xfrm rot="18900000">
            <a:off x="503730" y="3822074"/>
            <a:ext cx="442254" cy="297600"/>
            <a:chOff x="8913812" y="1031876"/>
            <a:chExt cx="1524000" cy="1025524"/>
          </a:xfrm>
          <a:solidFill>
            <a:srgbClr val="BAD80A"/>
          </a:solidFill>
        </p:grpSpPr>
        <p:sp>
          <p:nvSpPr>
            <p:cNvPr id="31" name="Rectangle 30"/>
            <p:cNvSpPr/>
            <p:nvPr/>
          </p:nvSpPr>
          <p:spPr>
            <a:xfrm>
              <a:off x="8913812" y="1031876"/>
              <a:ext cx="228600" cy="10255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sp>
          <p:nvSpPr>
            <p:cNvPr id="32" name="Rectangle 31"/>
            <p:cNvSpPr/>
            <p:nvPr/>
          </p:nvSpPr>
          <p:spPr>
            <a:xfrm rot="5400000">
              <a:off x="9565943" y="1183099"/>
              <a:ext cx="228600" cy="15151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a:defRPr/>
              </a:pPr>
              <a:endParaRPr lang="en-US" sz="1765" kern="0">
                <a:solidFill>
                  <a:sysClr val="windowText" lastClr="000000"/>
                </a:solidFill>
              </a:endParaRPr>
            </a:p>
          </p:txBody>
        </p:sp>
      </p:grpSp>
      <p:grpSp>
        <p:nvGrpSpPr>
          <p:cNvPr id="20" name="Group 19"/>
          <p:cNvGrpSpPr>
            <a:grpSpLocks/>
          </p:cNvGrpSpPr>
          <p:nvPr/>
        </p:nvGrpSpPr>
        <p:grpSpPr bwMode="auto">
          <a:xfrm flipH="1">
            <a:off x="7694251" y="1968554"/>
            <a:ext cx="4228447" cy="3342918"/>
            <a:chOff x="2348247" y="1709773"/>
            <a:chExt cx="7397345" cy="5322534"/>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Rectangle 32"/>
          <p:cNvSpPr/>
          <p:nvPr/>
        </p:nvSpPr>
        <p:spPr>
          <a:xfrm>
            <a:off x="1" y="5297559"/>
            <a:ext cx="12190443" cy="1629438"/>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914367" eaLnBrk="1" fontAlgn="auto" hangingPunct="1">
              <a:spcBef>
                <a:spcPts val="0"/>
              </a:spcBef>
              <a:spcAft>
                <a:spcPts val="0"/>
              </a:spcAft>
              <a:defRPr/>
            </a:pPr>
            <a:endParaRPr lang="en-US" sz="1765"/>
          </a:p>
        </p:txBody>
      </p:sp>
      <p:sp>
        <p:nvSpPr>
          <p:cNvPr id="36" name="TextBox 22"/>
          <p:cNvSpPr txBox="1"/>
          <p:nvPr/>
        </p:nvSpPr>
        <p:spPr>
          <a:xfrm>
            <a:off x="1289867" y="5743168"/>
            <a:ext cx="10847363" cy="633412"/>
          </a:xfrm>
          <a:prstGeom prst="rect">
            <a:avLst/>
          </a:prstGeom>
          <a:noFill/>
          <a:ln>
            <a:noFill/>
          </a:ln>
        </p:spPr>
        <p:txBody>
          <a:bodyPr anchor="ctr">
            <a:sp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itchFamily="34" charset="-128"/>
                <a:cs typeface="+mn-cs"/>
              </a:defRPr>
            </a:lvl9pPr>
          </a:lstStyle>
          <a:p>
            <a:pPr defTabSz="914367" eaLnBrk="1" fontAlgn="auto" hangingPunct="1">
              <a:spcBef>
                <a:spcPts val="0"/>
              </a:spcBef>
              <a:spcAft>
                <a:spcPts val="0"/>
              </a:spcAft>
              <a:defRPr/>
            </a:pPr>
            <a:r>
              <a:rPr lang="en-US" sz="3529" dirty="0">
                <a:gradFill>
                  <a:gsLst>
                    <a:gs pos="1250">
                      <a:schemeClr val="tx1"/>
                    </a:gs>
                    <a:gs pos="100000">
                      <a:schemeClr val="tx1"/>
                    </a:gs>
                  </a:gsLst>
                  <a:lin ang="5400000" scaled="0"/>
                </a:gradFill>
                <a:latin typeface="+mj-lt"/>
                <a:ea typeface="+mn-ea"/>
              </a:rPr>
              <a:t>Let’s compare a traditional vs. an Azure deployment </a:t>
            </a:r>
            <a:endParaRPr lang="en-US" sz="3529" u="sng" dirty="0">
              <a:gradFill>
                <a:gsLst>
                  <a:gs pos="1250">
                    <a:schemeClr val="tx1"/>
                  </a:gs>
                  <a:gs pos="100000">
                    <a:schemeClr val="tx1"/>
                  </a:gs>
                </a:gsLst>
                <a:lin ang="5400000" scaled="0"/>
              </a:gradFill>
              <a:latin typeface="+mj-lt"/>
              <a:ea typeface="+mn-ea"/>
            </a:endParaRPr>
          </a:p>
        </p:txBody>
      </p:sp>
      <p:sp>
        <p:nvSpPr>
          <p:cNvPr id="22" name="Freeform 99"/>
          <p:cNvSpPr>
            <a:spLocks noChangeAspect="1"/>
          </p:cNvSpPr>
          <p:nvPr/>
        </p:nvSpPr>
        <p:spPr bwMode="black">
          <a:xfrm>
            <a:off x="463278" y="5852887"/>
            <a:ext cx="564934" cy="41397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a:defRPr/>
            </a:pPr>
            <a:endParaRPr lang="en-US" sz="1323" kern="0" dirty="0">
              <a:solidFill>
                <a:srgbClr val="000000"/>
              </a:solidFill>
            </a:endParaRPr>
          </a:p>
        </p:txBody>
      </p:sp>
      <p:sp>
        <p:nvSpPr>
          <p:cNvPr id="4" name="Title 3"/>
          <p:cNvSpPr>
            <a:spLocks noGrp="1"/>
          </p:cNvSpPr>
          <p:nvPr>
            <p:ph type="title"/>
          </p:nvPr>
        </p:nvSpPr>
        <p:spPr>
          <a:xfrm>
            <a:off x="279201" y="299918"/>
            <a:ext cx="11655840" cy="899537"/>
          </a:xfrm>
        </p:spPr>
        <p:txBody>
          <a:bodyPr/>
          <a:lstStyle/>
          <a:p>
            <a:r>
              <a:rPr lang="en-US" dirty="0"/>
              <a:t>Why Infrastructure as a Service</a:t>
            </a:r>
            <a:r>
              <a:rPr lang="en-US" dirty="0" smtClean="0"/>
              <a:t>?</a:t>
            </a:r>
            <a:endParaRPr lang="en-US" dirty="0"/>
          </a:p>
        </p:txBody>
      </p:sp>
    </p:spTree>
    <p:extLst>
      <p:ext uri="{BB962C8B-B14F-4D97-AF65-F5344CB8AC3E}">
        <p14:creationId xmlns:p14="http://schemas.microsoft.com/office/powerpoint/2010/main" val="176693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57660" y="299993"/>
            <a:ext cx="11655078" cy="899537"/>
          </a:xfrm>
        </p:spPr>
        <p:txBody>
          <a:bodyPr/>
          <a:lstStyle/>
          <a:p>
            <a:r>
              <a:rPr lang="en-US" dirty="0" smtClean="0"/>
              <a:t>Deploying a Traditional N-Tier </a:t>
            </a:r>
            <a:r>
              <a:rPr lang="en-US" dirty="0"/>
              <a:t>I</a:t>
            </a:r>
            <a:r>
              <a:rPr lang="en-US" dirty="0" smtClean="0"/>
              <a:t>nfrastructure</a:t>
            </a:r>
            <a:endParaRPr lang="en-US" dirty="0"/>
          </a:p>
        </p:txBody>
      </p:sp>
      <p:sp>
        <p:nvSpPr>
          <p:cNvPr id="5" name="TextBox 4"/>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6" name="TextBox 5"/>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7" name="TextBox 6"/>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9" name="Elbow Connector 8"/>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rot="16200000" flipV="1">
            <a:off x="10758910" y="3399100"/>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Elbow Connector 12"/>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5" name="TextBox 14"/>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Routers, Switches, Cables, Load Balancing</a:t>
            </a:r>
          </a:p>
        </p:txBody>
      </p:sp>
      <p:cxnSp>
        <p:nvCxnSpPr>
          <p:cNvPr id="16" name="Elbow Connector 15"/>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1" name="Rectangle 20"/>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2" name="TextBox 21"/>
          <p:cNvSpPr txBox="1"/>
          <p:nvPr/>
        </p:nvSpPr>
        <p:spPr>
          <a:xfrm>
            <a:off x="259342" y="252262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Setup Network Infrastructure</a:t>
            </a:r>
          </a:p>
        </p:txBody>
      </p:sp>
      <p:sp>
        <p:nvSpPr>
          <p:cNvPr id="23" name="TextBox 22"/>
          <p:cNvSpPr txBox="1"/>
          <p:nvPr/>
        </p:nvSpPr>
        <p:spPr>
          <a:xfrm>
            <a:off x="257722" y="311590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Setup Server Infrastructure</a:t>
            </a:r>
          </a:p>
        </p:txBody>
      </p:sp>
      <p:sp>
        <p:nvSpPr>
          <p:cNvPr id="24" name="TextBox 23"/>
          <p:cNvSpPr txBox="1"/>
          <p:nvPr/>
        </p:nvSpPr>
        <p:spPr>
          <a:xfrm>
            <a:off x="266781" y="372701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Patch OS </a:t>
            </a:r>
          </a:p>
        </p:txBody>
      </p:sp>
      <p:sp>
        <p:nvSpPr>
          <p:cNvPr id="25" name="TextBox 24"/>
          <p:cNvSpPr txBox="1"/>
          <p:nvPr/>
        </p:nvSpPr>
        <p:spPr>
          <a:xfrm>
            <a:off x="269602" y="4323874"/>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Configure Apps</a:t>
            </a:r>
          </a:p>
        </p:txBody>
      </p:sp>
      <p:sp>
        <p:nvSpPr>
          <p:cNvPr id="26" name="TextBox 25"/>
          <p:cNvSpPr txBox="1"/>
          <p:nvPr/>
        </p:nvSpPr>
        <p:spPr>
          <a:xfrm>
            <a:off x="249682" y="4930860"/>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Environments?</a:t>
            </a:r>
          </a:p>
        </p:txBody>
      </p:sp>
      <p:sp>
        <p:nvSpPr>
          <p:cNvPr id="27" name="TextBox 26"/>
          <p:cNvSpPr txBox="1"/>
          <p:nvPr/>
        </p:nvSpPr>
        <p:spPr>
          <a:xfrm>
            <a:off x="257722" y="1911891"/>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Order Hardware</a:t>
            </a:r>
          </a:p>
        </p:txBody>
      </p:sp>
      <p:pic>
        <p:nvPicPr>
          <p:cNvPr id="28" name="Picture 27"/>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rot="16200000">
            <a:off x="5637554" y="3562107"/>
            <a:ext cx="764951" cy="764951"/>
          </a:xfrm>
          <a:prstGeom prst="rect">
            <a:avLst/>
          </a:prstGeom>
        </p:spPr>
      </p:pic>
      <p:pic>
        <p:nvPicPr>
          <p:cNvPr id="29" name="Picture 2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149857" y="2912803"/>
            <a:ext cx="764951" cy="764951"/>
          </a:xfrm>
          <a:prstGeom prst="rect">
            <a:avLst/>
          </a:prstGeom>
        </p:spPr>
      </p:pic>
      <p:pic>
        <p:nvPicPr>
          <p:cNvPr id="30" name="Picture 2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178947" y="4210743"/>
            <a:ext cx="764951" cy="764951"/>
          </a:xfrm>
          <a:prstGeom prst="rect">
            <a:avLst/>
          </a:prstGeom>
        </p:spPr>
      </p:pic>
      <p:pic>
        <p:nvPicPr>
          <p:cNvPr id="31" name="Picture 30"/>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032784" y="2850230"/>
            <a:ext cx="764951" cy="764951"/>
          </a:xfrm>
          <a:prstGeom prst="rect">
            <a:avLst/>
          </a:prstGeom>
        </p:spPr>
      </p:pic>
      <p:pic>
        <p:nvPicPr>
          <p:cNvPr id="32" name="Picture 3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045184" y="4327058"/>
            <a:ext cx="764951" cy="764951"/>
          </a:xfrm>
          <a:prstGeom prst="rect">
            <a:avLst/>
          </a:prstGeom>
        </p:spPr>
      </p:pic>
      <p:pic>
        <p:nvPicPr>
          <p:cNvPr id="33" name="Picture 3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0571822" y="3625709"/>
            <a:ext cx="764951" cy="764951"/>
          </a:xfrm>
          <a:prstGeom prst="rect">
            <a:avLst/>
          </a:prstGeom>
        </p:spPr>
      </p:pic>
      <p:pic>
        <p:nvPicPr>
          <p:cNvPr id="34" name="Picture 3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700678" y="2845342"/>
            <a:ext cx="764951" cy="764951"/>
          </a:xfrm>
          <a:prstGeom prst="rect">
            <a:avLst/>
          </a:prstGeom>
        </p:spPr>
      </p:pic>
      <p:pic>
        <p:nvPicPr>
          <p:cNvPr id="35" name="Picture 34"/>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669198" y="4035118"/>
            <a:ext cx="764951" cy="764951"/>
          </a:xfrm>
          <a:prstGeom prst="rect">
            <a:avLst/>
          </a:prstGeom>
        </p:spPr>
      </p:pic>
      <p:sp>
        <p:nvSpPr>
          <p:cNvPr id="36" name="TextBox 35"/>
          <p:cNvSpPr txBox="1"/>
          <p:nvPr/>
        </p:nvSpPr>
        <p:spPr>
          <a:xfrm>
            <a:off x="248130" y="5502017"/>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Repeat steps</a:t>
            </a:r>
          </a:p>
        </p:txBody>
      </p:sp>
    </p:spTree>
    <p:extLst>
      <p:ext uri="{BB962C8B-B14F-4D97-AF65-F5344CB8AC3E}">
        <p14:creationId xmlns:p14="http://schemas.microsoft.com/office/powerpoint/2010/main" val="269061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animEffect transition="in" filter="fade">
                                      <p:cBhvr>
                                        <p:cTn id="92" dur="500"/>
                                        <p:tgtEl>
                                          <p:spTgt spid="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fade">
                                      <p:cBhvr>
                                        <p:cTn id="95" dur="500"/>
                                        <p:tgtEl>
                                          <p:spTgt spid="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2" presetClass="entr" presetSubtype="4" fill="hold" grpId="0" nodeType="withEffect">
                                  <p:stCondLst>
                                    <p:cond delay="0"/>
                                  </p:stCondLst>
                                  <p:childTnLst>
                                    <p:set>
                                      <p:cBhvr>
                                        <p:cTn id="105" dur="1" fill="hold">
                                          <p:stCondLst>
                                            <p:cond delay="0"/>
                                          </p:stCondLst>
                                        </p:cTn>
                                        <p:tgtEl>
                                          <p:spTgt spid="36"/>
                                        </p:tgtEl>
                                        <p:attrNameLst>
                                          <p:attrName>style.visibility</p:attrName>
                                        </p:attrNameLst>
                                      </p:cBhvr>
                                      <p:to>
                                        <p:strVal val="visible"/>
                                      </p:to>
                                    </p:set>
                                    <p:anim calcmode="lin" valueType="num">
                                      <p:cBhvr additive="base">
                                        <p:cTn id="106" dur="500" fill="hold"/>
                                        <p:tgtEl>
                                          <p:spTgt spid="36"/>
                                        </p:tgtEl>
                                        <p:attrNameLst>
                                          <p:attrName>ppt_x</p:attrName>
                                        </p:attrNameLst>
                                      </p:cBhvr>
                                      <p:tavLst>
                                        <p:tav tm="0">
                                          <p:val>
                                            <p:strVal val="#ppt_x"/>
                                          </p:val>
                                        </p:tav>
                                        <p:tav tm="100000">
                                          <p:val>
                                            <p:strVal val="#ppt_x"/>
                                          </p:val>
                                        </p:tav>
                                      </p:tavLst>
                                    </p:anim>
                                    <p:anim calcmode="lin" valueType="num">
                                      <p:cBhvr additive="base">
                                        <p:cTn id="10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animBg="1"/>
      <p:bldP spid="15" grpId="0"/>
      <p:bldP spid="19" grpId="0" animBg="1"/>
      <p:bldP spid="20" grpId="0" animBg="1"/>
      <p:bldP spid="21" grpId="0" animBg="1"/>
      <p:bldP spid="22" grpId="0"/>
      <p:bldP spid="23" grpId="0"/>
      <p:bldP spid="24" grpId="0"/>
      <p:bldP spid="25" grpId="0"/>
      <p:bldP spid="26" grpId="0"/>
      <p:bldP spid="27"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724" y="301446"/>
            <a:ext cx="11665039" cy="899537"/>
          </a:xfrm>
        </p:spPr>
        <p:txBody>
          <a:bodyPr/>
          <a:lstStyle/>
          <a:p>
            <a:r>
              <a:rPr lang="en-US" dirty="0" smtClean="0"/>
              <a:t>Deploying with Microsoft Azure IaaS </a:t>
            </a:r>
            <a:br>
              <a:rPr lang="en-US" dirty="0" smtClean="0"/>
            </a:br>
            <a:r>
              <a:rPr lang="en-US" sz="3529" dirty="0"/>
              <a:t>Without automation</a:t>
            </a:r>
            <a:r>
              <a:rPr lang="en-US" dirty="0" smtClean="0"/>
              <a:t> </a:t>
            </a:r>
            <a:endParaRPr lang="en-US" dirty="0"/>
          </a:p>
        </p:txBody>
      </p:sp>
      <p:sp>
        <p:nvSpPr>
          <p:cNvPr id="4" name="TextBox 3"/>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5" name="TextBox 4"/>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6" name="TextBox 5"/>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8" name="Elbow Connector 7"/>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758910" y="3392152"/>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Rectangle 12"/>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4" name="TextBox 13"/>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Mostly virtualized (IPSEC VPN or Routers)</a:t>
            </a:r>
          </a:p>
        </p:txBody>
      </p:sp>
      <p:cxnSp>
        <p:nvCxnSpPr>
          <p:cNvPr id="15" name="Elbow Connector 14"/>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9" name="Rectangle 18"/>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0290" y="3188869"/>
            <a:ext cx="576760" cy="57676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5347" y="4132304"/>
            <a:ext cx="576760" cy="57676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778" y="3188671"/>
            <a:ext cx="576760" cy="57676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189" y="4104807"/>
            <a:ext cx="576760" cy="57676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017" y="4281111"/>
            <a:ext cx="576760" cy="57676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4355" y="3150294"/>
            <a:ext cx="576760" cy="57676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829" y="3704428"/>
            <a:ext cx="576760" cy="576760"/>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38562" y="3635081"/>
            <a:ext cx="764951" cy="764951"/>
          </a:xfrm>
          <a:prstGeom prst="rect">
            <a:avLst/>
          </a:prstGeom>
        </p:spPr>
      </p:pic>
      <p:sp>
        <p:nvSpPr>
          <p:cNvPr id="29" name="TextBox 28"/>
          <p:cNvSpPr txBox="1"/>
          <p:nvPr/>
        </p:nvSpPr>
        <p:spPr>
          <a:xfrm>
            <a:off x="259343" y="191135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Configure Virtual Network</a:t>
            </a:r>
          </a:p>
        </p:txBody>
      </p:sp>
      <p:sp>
        <p:nvSpPr>
          <p:cNvPr id="30" name="TextBox 29"/>
          <p:cNvSpPr txBox="1"/>
          <p:nvPr/>
        </p:nvSpPr>
        <p:spPr>
          <a:xfrm>
            <a:off x="255319" y="2514799"/>
            <a:ext cx="5260996"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Deploy VMs and Configure Load Balancer</a:t>
            </a:r>
          </a:p>
        </p:txBody>
      </p:sp>
      <p:sp>
        <p:nvSpPr>
          <p:cNvPr id="31" name="TextBox 30"/>
          <p:cNvSpPr txBox="1"/>
          <p:nvPr/>
        </p:nvSpPr>
        <p:spPr>
          <a:xfrm>
            <a:off x="255319" y="3118246"/>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Patch the OS</a:t>
            </a:r>
          </a:p>
        </p:txBody>
      </p:sp>
      <p:sp>
        <p:nvSpPr>
          <p:cNvPr id="32" name="TextBox 31"/>
          <p:cNvSpPr txBox="1"/>
          <p:nvPr/>
        </p:nvSpPr>
        <p:spPr>
          <a:xfrm>
            <a:off x="255319" y="4325139"/>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Environments?</a:t>
            </a:r>
          </a:p>
        </p:txBody>
      </p:sp>
      <p:sp>
        <p:nvSpPr>
          <p:cNvPr id="33" name="TextBox 32"/>
          <p:cNvSpPr txBox="1"/>
          <p:nvPr/>
        </p:nvSpPr>
        <p:spPr>
          <a:xfrm>
            <a:off x="255319" y="4928587"/>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Repeat steps</a:t>
            </a:r>
          </a:p>
        </p:txBody>
      </p:sp>
      <p:sp>
        <p:nvSpPr>
          <p:cNvPr id="34" name="TextBox 33"/>
          <p:cNvSpPr txBox="1"/>
          <p:nvPr/>
        </p:nvSpPr>
        <p:spPr>
          <a:xfrm>
            <a:off x="270672" y="372169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Install and Configure Apps</a:t>
            </a:r>
          </a:p>
        </p:txBody>
      </p:sp>
    </p:spTree>
    <p:extLst>
      <p:ext uri="{BB962C8B-B14F-4D97-AF65-F5344CB8AC3E}">
        <p14:creationId xmlns:p14="http://schemas.microsoft.com/office/powerpoint/2010/main" val="286894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par>
                                <p:cTn id="70" presetID="10" presetClass="entr" presetSubtype="0" fill="hold"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
                                        </p:tgtEl>
                                        <p:attrNameLst>
                                          <p:attrName>style.visibility</p:attrName>
                                        </p:attrNameLst>
                                      </p:cBhvr>
                                      <p:to>
                                        <p:strVal val="visible"/>
                                      </p:to>
                                    </p:set>
                                    <p:animEffect transition="in" filter="fade">
                                      <p:cBhvr>
                                        <p:cTn id="88" dur="500"/>
                                        <p:tgtEl>
                                          <p:spTgt spid="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
                                        </p:tgtEl>
                                        <p:attrNameLst>
                                          <p:attrName>style.visibility</p:attrName>
                                        </p:attrNameLst>
                                      </p:cBhvr>
                                      <p:to>
                                        <p:strVal val="visible"/>
                                      </p:to>
                                    </p:set>
                                    <p:animEffect transition="in" filter="fade">
                                      <p:cBhvr>
                                        <p:cTn id="94" dur="500"/>
                                        <p:tgtEl>
                                          <p:spTgt spid="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3" grpId="0" animBg="1"/>
      <p:bldP spid="14" grpId="0"/>
      <p:bldP spid="18" grpId="0" animBg="1"/>
      <p:bldP spid="19" grpId="0" animBg="1"/>
      <p:bldP spid="20" grpId="0" animBg="1"/>
      <p:bldP spid="29" grpId="0"/>
      <p:bldP spid="30" grpId="0"/>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7724" y="299722"/>
            <a:ext cx="11655078" cy="899537"/>
          </a:xfrm>
        </p:spPr>
        <p:txBody>
          <a:bodyPr/>
          <a:lstStyle/>
          <a:p>
            <a:r>
              <a:rPr lang="en-US" dirty="0"/>
              <a:t>Deploying with Microsoft Azure IaaS </a:t>
            </a:r>
            <a:br>
              <a:rPr lang="en-US" dirty="0"/>
            </a:br>
            <a:r>
              <a:rPr lang="en-US" sz="3529" dirty="0"/>
              <a:t>With automation</a:t>
            </a:r>
            <a:r>
              <a:rPr lang="en-US" dirty="0"/>
              <a:t> </a:t>
            </a:r>
          </a:p>
        </p:txBody>
      </p:sp>
      <p:sp>
        <p:nvSpPr>
          <p:cNvPr id="4" name="TextBox 3"/>
          <p:cNvSpPr txBox="1"/>
          <p:nvPr/>
        </p:nvSpPr>
        <p:spPr>
          <a:xfrm>
            <a:off x="7209968" y="2235700"/>
            <a:ext cx="496931"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WEB</a:t>
            </a:r>
          </a:p>
        </p:txBody>
      </p:sp>
      <p:sp>
        <p:nvSpPr>
          <p:cNvPr id="5" name="TextBox 4"/>
          <p:cNvSpPr txBox="1"/>
          <p:nvPr/>
        </p:nvSpPr>
        <p:spPr>
          <a:xfrm>
            <a:off x="10395224" y="2235699"/>
            <a:ext cx="439223"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SQL</a:t>
            </a:r>
          </a:p>
        </p:txBody>
      </p:sp>
      <p:sp>
        <p:nvSpPr>
          <p:cNvPr id="6" name="TextBox 5"/>
          <p:cNvSpPr txBox="1"/>
          <p:nvPr/>
        </p:nvSpPr>
        <p:spPr>
          <a:xfrm>
            <a:off x="8764905" y="2248574"/>
            <a:ext cx="440826" cy="276999"/>
          </a:xfrm>
          <a:prstGeom prst="rect">
            <a:avLst/>
          </a:prstGeom>
          <a:noFill/>
        </p:spPr>
        <p:txBody>
          <a:bodyPr wrap="non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APP</a:t>
            </a:r>
          </a:p>
        </p:txBody>
      </p:sp>
      <p:cxnSp>
        <p:nvCxnSpPr>
          <p:cNvPr id="8" name="Elbow Connector 7"/>
          <p:cNvCxnSpPr/>
          <p:nvPr/>
        </p:nvCxnSpPr>
        <p:spPr>
          <a:xfrm>
            <a:off x="6045912" y="3949050"/>
            <a:ext cx="921556" cy="49221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9" name="Elbow Connector 8"/>
          <p:cNvCxnSpPr/>
          <p:nvPr/>
        </p:nvCxnSpPr>
        <p:spPr>
          <a:xfrm flipV="1">
            <a:off x="6045912" y="3438674"/>
            <a:ext cx="921556" cy="51037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0" name="Elbow Connector 9"/>
          <p:cNvCxnSpPr/>
          <p:nvPr/>
        </p:nvCxnSpPr>
        <p:spPr>
          <a:xfrm rot="16200000" flipV="1">
            <a:off x="10165915" y="3992095"/>
            <a:ext cx="390900" cy="1428"/>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Elbow Connector 10"/>
          <p:cNvCxnSpPr/>
          <p:nvPr/>
        </p:nvCxnSpPr>
        <p:spPr>
          <a:xfrm rot="16200000" flipV="1">
            <a:off x="10758910" y="3392152"/>
            <a:ext cx="170288" cy="191622"/>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Elbow Connector 11"/>
          <p:cNvCxnSpPr/>
          <p:nvPr/>
        </p:nvCxnSpPr>
        <p:spPr>
          <a:xfrm flipV="1">
            <a:off x="10763566" y="4369136"/>
            <a:ext cx="170321" cy="188249"/>
          </a:xfrm>
          <a:prstGeom prst="bentConnector2">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Rectangle 12"/>
          <p:cNvSpPr/>
          <p:nvPr/>
        </p:nvSpPr>
        <p:spPr bwMode="auto">
          <a:xfrm>
            <a:off x="6176590" y="2025970"/>
            <a:ext cx="5368530" cy="4331551"/>
          </a:xfrm>
          <a:prstGeom prst="rect">
            <a:avLst/>
          </a:prstGeom>
          <a:noFill/>
          <a:ln>
            <a:solidFill>
              <a:srgbClr val="00B0F0"/>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2200" kern="0" dirty="0">
              <a:solidFill>
                <a:schemeClr val="tx1"/>
              </a:solidFill>
              <a:latin typeface="Segoe UI" panose="020B0502040204020203" pitchFamily="34" charset="0"/>
            </a:endParaRPr>
          </a:p>
        </p:txBody>
      </p:sp>
      <p:sp>
        <p:nvSpPr>
          <p:cNvPr id="14" name="TextBox 13"/>
          <p:cNvSpPr txBox="1"/>
          <p:nvPr/>
        </p:nvSpPr>
        <p:spPr>
          <a:xfrm>
            <a:off x="6567372" y="5675646"/>
            <a:ext cx="4742772" cy="615460"/>
          </a:xfrm>
          <a:prstGeom prst="rect">
            <a:avLst/>
          </a:prstGeom>
          <a:noFill/>
        </p:spPr>
        <p:txBody>
          <a:bodyPr wrap="square" lIns="0" tIns="0" rIns="0" bIns="0" rtlCol="0">
            <a:spAutoFit/>
          </a:bodyPr>
          <a:lstStyle/>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Networking Infrastructure</a:t>
            </a:r>
          </a:p>
          <a:p>
            <a:pPr defTabSz="896386">
              <a:lnSpc>
                <a:spcPct val="90000"/>
              </a:lnSpc>
              <a:spcBef>
                <a:spcPct val="20000"/>
              </a:spcBef>
              <a:buSzPct val="80000"/>
            </a:pPr>
            <a:r>
              <a:rPr lang="en-US" sz="2000" kern="0" dirty="0">
                <a:gradFill>
                  <a:gsLst>
                    <a:gs pos="2917">
                      <a:schemeClr val="tx1"/>
                    </a:gs>
                    <a:gs pos="30000">
                      <a:schemeClr val="tx1"/>
                    </a:gs>
                  </a:gsLst>
                  <a:lin ang="5400000" scaled="0"/>
                </a:gradFill>
                <a:latin typeface="Segoe UI Light" pitchFamily="34" charset="0"/>
              </a:rPr>
              <a:t>Mostly virtualized (IPSEC VPN or Routers)</a:t>
            </a:r>
          </a:p>
        </p:txBody>
      </p:sp>
      <p:cxnSp>
        <p:nvCxnSpPr>
          <p:cNvPr id="15" name="Elbow Connector 14"/>
          <p:cNvCxnSpPr/>
          <p:nvPr/>
        </p:nvCxnSpPr>
        <p:spPr>
          <a:xfrm rot="10800000" flipV="1">
            <a:off x="7981730" y="3375879"/>
            <a:ext cx="485511" cy="1752"/>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p:nvPr/>
        </p:nvCxnSpPr>
        <p:spPr>
          <a:xfrm rot="10800000">
            <a:off x="7993009" y="4547525"/>
            <a:ext cx="484069" cy="1386"/>
          </a:xfrm>
          <a:prstGeom prst="bentConnector3">
            <a:avLst>
              <a:gd name="adj1" fmla="val 50000"/>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a:off x="8176544" y="3390784"/>
            <a:ext cx="0" cy="11653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6960182" y="2629012"/>
            <a:ext cx="1007652" cy="2696886"/>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19" name="Rectangle 18"/>
          <p:cNvSpPr/>
          <p:nvPr/>
        </p:nvSpPr>
        <p:spPr bwMode="auto">
          <a:xfrm>
            <a:off x="8486268" y="2629012"/>
            <a:ext cx="1007652" cy="2707258"/>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sp>
        <p:nvSpPr>
          <p:cNvPr id="20" name="Rectangle 19"/>
          <p:cNvSpPr/>
          <p:nvPr/>
        </p:nvSpPr>
        <p:spPr bwMode="auto">
          <a:xfrm>
            <a:off x="9997226" y="2629014"/>
            <a:ext cx="1243168" cy="2696885"/>
          </a:xfrm>
          <a:prstGeom prst="rect">
            <a:avLst/>
          </a:prstGeom>
          <a:no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600"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0290" y="3188869"/>
            <a:ext cx="576760" cy="57676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5347" y="4132304"/>
            <a:ext cx="576760" cy="57676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4778" y="3188671"/>
            <a:ext cx="576760" cy="57676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09189" y="4104807"/>
            <a:ext cx="576760" cy="57676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017" y="4281111"/>
            <a:ext cx="576760" cy="57676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4355" y="3150294"/>
            <a:ext cx="576760" cy="57676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1829" y="3704428"/>
            <a:ext cx="576760" cy="576760"/>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38562" y="3635081"/>
            <a:ext cx="764951" cy="764951"/>
          </a:xfrm>
          <a:prstGeom prst="rect">
            <a:avLst/>
          </a:prstGeom>
        </p:spPr>
      </p:pic>
      <p:sp>
        <p:nvSpPr>
          <p:cNvPr id="29" name="TextBox 28"/>
          <p:cNvSpPr txBox="1"/>
          <p:nvPr/>
        </p:nvSpPr>
        <p:spPr>
          <a:xfrm>
            <a:off x="269984" y="1904124"/>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Identify Repeatable Processes</a:t>
            </a:r>
          </a:p>
        </p:txBody>
      </p:sp>
      <p:sp>
        <p:nvSpPr>
          <p:cNvPr id="30" name="TextBox 29"/>
          <p:cNvSpPr txBox="1"/>
          <p:nvPr/>
        </p:nvSpPr>
        <p:spPr>
          <a:xfrm>
            <a:off x="247354" y="2515647"/>
            <a:ext cx="5260996"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Build Automation (scripts, templates, etc.)</a:t>
            </a:r>
          </a:p>
        </p:txBody>
      </p:sp>
      <p:sp>
        <p:nvSpPr>
          <p:cNvPr id="31" name="TextBox 30"/>
          <p:cNvSpPr txBox="1"/>
          <p:nvPr/>
        </p:nvSpPr>
        <p:spPr>
          <a:xfrm>
            <a:off x="247353" y="3117210"/>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Execute</a:t>
            </a:r>
          </a:p>
        </p:txBody>
      </p:sp>
      <p:sp>
        <p:nvSpPr>
          <p:cNvPr id="32" name="TextBox 31"/>
          <p:cNvSpPr txBox="1"/>
          <p:nvPr/>
        </p:nvSpPr>
        <p:spPr>
          <a:xfrm>
            <a:off x="247353" y="3728732"/>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Multiple Environments?</a:t>
            </a:r>
          </a:p>
        </p:txBody>
      </p:sp>
      <p:sp>
        <p:nvSpPr>
          <p:cNvPr id="33" name="TextBox 32"/>
          <p:cNvSpPr txBox="1"/>
          <p:nvPr/>
        </p:nvSpPr>
        <p:spPr>
          <a:xfrm>
            <a:off x="256421" y="4320333"/>
            <a:ext cx="4459204" cy="566978"/>
          </a:xfrm>
          <a:prstGeom prst="rect">
            <a:avLst/>
          </a:prstGeom>
          <a:noFill/>
        </p:spPr>
        <p:txBody>
          <a:bodyPr wrap="square" lIns="182854" tIns="146284" rIns="182854" bIns="146284" rtlCol="0">
            <a:spAutoFit/>
          </a:bodyPr>
          <a:lstStyle/>
          <a:p>
            <a:pPr defTabSz="896386">
              <a:lnSpc>
                <a:spcPct val="90000"/>
              </a:lnSpc>
              <a:spcAft>
                <a:spcPts val="600"/>
              </a:spcAft>
            </a:pPr>
            <a:r>
              <a:rPr lang="en-US" sz="1961" kern="0" dirty="0">
                <a:gradFill>
                  <a:gsLst>
                    <a:gs pos="2917">
                      <a:schemeClr val="tx1"/>
                    </a:gs>
                    <a:gs pos="30000">
                      <a:schemeClr val="tx1"/>
                    </a:gs>
                  </a:gsLst>
                  <a:lin ang="5400000" scaled="0"/>
                </a:gradFill>
                <a:cs typeface="Segoe UI" panose="020B0502040204020203" pitchFamily="34" charset="0"/>
              </a:rPr>
              <a:t>Change parameter(s) and re-execute</a:t>
            </a:r>
          </a:p>
        </p:txBody>
      </p:sp>
    </p:spTree>
    <p:extLst>
      <p:ext uri="{BB962C8B-B14F-4D97-AF65-F5344CB8AC3E}">
        <p14:creationId xmlns:p14="http://schemas.microsoft.com/office/powerpoint/2010/main" val="380627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3" grpId="0" animBg="1"/>
      <p:bldP spid="14" grpId="0"/>
      <p:bldP spid="18" grpId="0" animBg="1"/>
      <p:bldP spid="19" grpId="0" animBg="1"/>
      <p:bldP spid="20" grpId="0" animBg="1"/>
      <p:bldP spid="29" grpId="0"/>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purl.org/dc/elements/1.1/"/>
    <ds:schemaRef ds:uri="http://purl.org/dc/dcmitype/"/>
    <ds:schemaRef ds:uri="http://schemas.microsoft.com/office/2006/metadata/properties"/>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fee586e5-3c92-48eb-9898-42915e590ada"/>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AzureEvent</Template>
  <TotalTime>342</TotalTime>
  <Words>3628</Words>
  <Application>Microsoft Office PowerPoint</Application>
  <PresentationFormat>Widescreen</PresentationFormat>
  <Paragraphs>774</Paragraphs>
  <Slides>51</Slides>
  <Notes>29</Notes>
  <HiddenSlides>6</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 Unicode MS</vt:lpstr>
      <vt:lpstr>宋体</vt:lpstr>
      <vt:lpstr>Arial</vt:lpstr>
      <vt:lpstr>Calibri</vt:lpstr>
      <vt:lpstr>Consolas</vt:lpstr>
      <vt:lpstr>MS PGothic</vt:lpstr>
      <vt:lpstr>Segoe Light</vt:lpstr>
      <vt:lpstr>Segoe Pro Display Light</vt:lpstr>
      <vt:lpstr>Segoe Pro Display Semibold</vt:lpstr>
      <vt:lpstr>Segoe UI</vt:lpstr>
      <vt:lpstr>Segoe UI Light</vt:lpstr>
      <vt:lpstr>Segoe UI Semibold</vt:lpstr>
      <vt:lpstr>Wingdings</vt:lpstr>
      <vt:lpstr>1_Azure Event</vt:lpstr>
      <vt:lpstr>Microsoft AzureCon 2015 Template - Color</vt:lpstr>
      <vt:lpstr>Azure IaaS</vt:lpstr>
      <vt:lpstr>Agenda</vt:lpstr>
      <vt:lpstr>Your service</vt:lpstr>
      <vt:lpstr>PowerPoint Presentation</vt:lpstr>
      <vt:lpstr>PowerPoint Presentation</vt:lpstr>
      <vt:lpstr>Why Infrastructure as a Service?</vt:lpstr>
      <vt:lpstr>Deploying a Traditional N-Tier Infrastructure</vt:lpstr>
      <vt:lpstr>Deploying with Microsoft Azure IaaS  Without automation </vt:lpstr>
      <vt:lpstr>Deploying with Microsoft Azure IaaS  With automation </vt:lpstr>
      <vt:lpstr>Virtual Machines</vt:lpstr>
      <vt:lpstr>Azure Virtual Machines</vt:lpstr>
      <vt:lpstr>Provisioning VM</vt:lpstr>
      <vt:lpstr>VM Gallery</vt:lpstr>
      <vt:lpstr>Virtual Machine Sizes</vt:lpstr>
      <vt:lpstr>General Purpose Compute</vt:lpstr>
      <vt:lpstr>General Purpose Compute</vt:lpstr>
      <vt:lpstr>General Purpose Compute</vt:lpstr>
      <vt:lpstr>General Purpose Compute</vt:lpstr>
      <vt:lpstr>General Purpose Compute</vt:lpstr>
      <vt:lpstr>General Purpose Compute</vt:lpstr>
      <vt:lpstr>General Purpose Compute</vt:lpstr>
      <vt:lpstr>Demo: Managing VMs using Azure portal</vt:lpstr>
      <vt:lpstr>VM Extensions</vt:lpstr>
      <vt:lpstr>Data Persistence</vt:lpstr>
      <vt:lpstr>Disks and Images</vt:lpstr>
      <vt:lpstr>Image Mobility</vt:lpstr>
      <vt:lpstr>VM disk layout</vt:lpstr>
      <vt:lpstr>Persistent Disks and Highly Durable</vt:lpstr>
      <vt:lpstr>Azure Files</vt:lpstr>
      <vt:lpstr>Azure Files Scenarios</vt:lpstr>
      <vt:lpstr>Virtual Machine Availability</vt:lpstr>
      <vt:lpstr>Meaning of 9’s</vt:lpstr>
      <vt:lpstr>Meaning of 9’s</vt:lpstr>
      <vt:lpstr>Service Level Agreements </vt:lpstr>
      <vt:lpstr>Fault and Update Domains</vt:lpstr>
      <vt:lpstr>Virtual Machine Availability Sets </vt:lpstr>
      <vt:lpstr>Load balancing</vt:lpstr>
      <vt:lpstr>Traffic Manager</vt:lpstr>
      <vt:lpstr>Transform the datacenter Orchestrated disaster recovery to a second site</vt:lpstr>
      <vt:lpstr>Transform the datacenter Orchestrated disaster recovery to a second site or to Azure</vt:lpstr>
      <vt:lpstr>Microsoft Azure Key Vault</vt:lpstr>
      <vt:lpstr>Enhance data protection and compliance </vt:lpstr>
      <vt:lpstr>Azure Resource Manager</vt:lpstr>
      <vt:lpstr>Azure Resource Manager Overview</vt:lpstr>
      <vt:lpstr>Azure Resource Groups</vt:lpstr>
      <vt:lpstr>Azure Resource Manager Templates</vt:lpstr>
      <vt:lpstr>Power of Repeatability</vt:lpstr>
      <vt:lpstr>PowerPoint Presentation</vt:lpstr>
      <vt:lpstr>Q&amp;A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27</cp:revision>
  <cp:lastPrinted>2014-03-26T17:46:13Z</cp:lastPrinted>
  <dcterms:created xsi:type="dcterms:W3CDTF">2015-04-27T14:53:15Z</dcterms:created>
  <dcterms:modified xsi:type="dcterms:W3CDTF">2015-11-12T02:20:00Z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